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5.jpeg" ContentType="image/jpeg"/>
  <Override PartName="/ppt/notesSlides/notesSlide2.xml" ContentType="application/vnd.openxmlformats-officedocument.presentationml.notesSlide+xml"/>
  <Override PartName="/ppt/media/image6.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0" name="Shape 60"/>
          <p:cNvSpPr/>
          <p:nvPr>
            <p:ph type="sldImg"/>
          </p:nvPr>
        </p:nvSpPr>
        <p:spPr>
          <a:xfrm>
            <a:off x="1143000" y="685800"/>
            <a:ext cx="4572000" cy="3429000"/>
          </a:xfrm>
          <a:prstGeom prst="rect">
            <a:avLst/>
          </a:prstGeom>
        </p:spPr>
        <p:txBody>
          <a:bodyPr/>
          <a:lstStyle/>
          <a:p>
            <a:pPr/>
          </a:p>
        </p:txBody>
      </p:sp>
      <p:sp>
        <p:nvSpPr>
          <p:cNvPr id="61" name="Shape 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defRPr sz="1200">
        <a:latin typeface="+mn-lt"/>
        <a:ea typeface="+mn-ea"/>
        <a:cs typeface="+mn-cs"/>
        <a:sym typeface="Calibri"/>
      </a:defRPr>
    </a:lvl1pPr>
    <a:lvl2pPr indent="228600" defTabSz="1828800" latinLnBrk="0">
      <a:defRPr sz="1200">
        <a:latin typeface="+mn-lt"/>
        <a:ea typeface="+mn-ea"/>
        <a:cs typeface="+mn-cs"/>
        <a:sym typeface="Calibri"/>
      </a:defRPr>
    </a:lvl2pPr>
    <a:lvl3pPr indent="457200" defTabSz="1828800" latinLnBrk="0">
      <a:defRPr sz="1200">
        <a:latin typeface="+mn-lt"/>
        <a:ea typeface="+mn-ea"/>
        <a:cs typeface="+mn-cs"/>
        <a:sym typeface="Calibri"/>
      </a:defRPr>
    </a:lvl3pPr>
    <a:lvl4pPr indent="685800" defTabSz="1828800" latinLnBrk="0">
      <a:defRPr sz="1200">
        <a:latin typeface="+mn-lt"/>
        <a:ea typeface="+mn-ea"/>
        <a:cs typeface="+mn-cs"/>
        <a:sym typeface="Calibri"/>
      </a:defRPr>
    </a:lvl4pPr>
    <a:lvl5pPr indent="914400" defTabSz="1828800" latinLnBrk="0">
      <a:defRPr sz="1200">
        <a:latin typeface="+mn-lt"/>
        <a:ea typeface="+mn-ea"/>
        <a:cs typeface="+mn-cs"/>
        <a:sym typeface="Calibri"/>
      </a:defRPr>
    </a:lvl5pPr>
    <a:lvl6pPr indent="1143000" defTabSz="1828800" latinLnBrk="0">
      <a:defRPr sz="1200">
        <a:latin typeface="+mn-lt"/>
        <a:ea typeface="+mn-ea"/>
        <a:cs typeface="+mn-cs"/>
        <a:sym typeface="Calibri"/>
      </a:defRPr>
    </a:lvl6pPr>
    <a:lvl7pPr indent="1371600" defTabSz="1828800" latinLnBrk="0">
      <a:defRPr sz="1200">
        <a:latin typeface="+mn-lt"/>
        <a:ea typeface="+mn-ea"/>
        <a:cs typeface="+mn-cs"/>
        <a:sym typeface="Calibri"/>
      </a:defRPr>
    </a:lvl7pPr>
    <a:lvl8pPr indent="1600200" defTabSz="1828800" latinLnBrk="0">
      <a:defRPr sz="1200">
        <a:latin typeface="+mn-lt"/>
        <a:ea typeface="+mn-ea"/>
        <a:cs typeface="+mn-cs"/>
        <a:sym typeface="Calibri"/>
      </a:defRPr>
    </a:lvl8pPr>
    <a:lvl9pPr indent="1828800" defTabSz="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a:p>
        </p:txBody>
      </p:sp>
      <p:sp>
        <p:nvSpPr>
          <p:cNvPr id="73" name="Shape 73"/>
          <p:cNvSpPr/>
          <p:nvPr>
            <p:ph type="body" sz="quarter" idx="1"/>
          </p:nvPr>
        </p:nvSpPr>
        <p:spPr>
          <a:prstGeom prst="rect">
            <a:avLst/>
          </a:prstGeom>
        </p:spPr>
        <p:txBody>
          <a:bodyPr/>
          <a:lstStyle/>
          <a:p>
            <a:pPr/>
            <a:r>
              <a:t>Simply introducing the paper’s title and the authors. Quick.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r>
              <a:t>Here we summarise the findings to transition to the design proposal.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lvl1pPr defTabSz="914400"/>
          </a:lstStyle>
          <a:p>
            <a:pPr/>
            <a:r>
              <a:t>Here, we simply describe the simulation set-up.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The alternative techniques we are considering.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lvl1pPr defTabSz="914400"/>
          </a:lstStyle>
          <a:p>
            <a:pPr/>
            <a:r>
              <a:t>Here, we simply describe the simulation set-up.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r>
              <a:t>Quickly span through the problem of modern workloads (i.e., large data footprint).</a:t>
            </a:r>
          </a:p>
          <a:p>
            <a:pPr/>
            <a:r>
              <a:t>Then, go on to explaining the different techniques available to workaround these problems:</a:t>
            </a:r>
          </a:p>
          <a:p>
            <a:pPr marL="240631" indent="-240631">
              <a:buSzPct val="100000"/>
              <a:buChar char="•"/>
            </a:pPr>
            <a:r>
              <a:t>Off-Chip Prediction (Predicting load demand accesses for cache hits)</a:t>
            </a:r>
          </a:p>
          <a:p>
            <a:pPr marL="240631" indent="-240631">
              <a:buSzPct val="100000"/>
              <a:buChar char="•"/>
            </a:pPr>
            <a:r>
              <a:t>Data Prefetching coupled with Adaptive Filtering (Improving prefetching for adaptive workload handling)</a:t>
            </a:r>
          </a:p>
          <a:p>
            <a:pPr marL="240631" indent="-240631">
              <a:buSzPct val="100000"/>
              <a:buChar char="•"/>
            </a:pPr>
            <a:r>
              <a:t>Cache bypassing (Selective bypass strategies for system performance)</a:t>
            </a:r>
          </a:p>
          <a:p>
            <a:pPr marL="240631" indent="-240631">
              <a:buSzPct val="100000"/>
              <a:buChar char="•"/>
            </a:pPr>
            <a:r>
              <a:t>Disruptive cache designs (Innovative architectures for efficiency and performance)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a:p>
        </p:txBody>
      </p:sp>
      <p:sp>
        <p:nvSpPr>
          <p:cNvPr id="88" name="Shape 88"/>
          <p:cNvSpPr/>
          <p:nvPr>
            <p:ph type="body" sz="quarter" idx="1"/>
          </p:nvPr>
        </p:nvSpPr>
        <p:spPr>
          <a:prstGeom prst="rect">
            <a:avLst/>
          </a:prstGeom>
        </p:spPr>
        <p:txBody>
          <a:bodyPr/>
          <a:lstStyle/>
          <a:p>
            <a:pPr/>
            <a:r>
              <a:t>Quickly span through the problem of modern workloads (i.e., large data footprint).</a:t>
            </a:r>
          </a:p>
          <a:p>
            <a:pPr/>
            <a:r>
              <a:t>Then, go on to explaining the different techniques available to workaround these problems:</a:t>
            </a:r>
          </a:p>
          <a:p>
            <a:pPr marL="240631" indent="-240631">
              <a:buSzPct val="100000"/>
              <a:buChar char="•"/>
            </a:pPr>
            <a:r>
              <a:t>Off-Chip Prediction (Predicting load demand accesses for cache hits)</a:t>
            </a:r>
          </a:p>
          <a:p>
            <a:pPr marL="240631" indent="-240631">
              <a:buSzPct val="100000"/>
              <a:buChar char="•"/>
            </a:pPr>
            <a:r>
              <a:t>Data Prefetching coupled with Adaptive Filtering (Improving prefetching for adaptive workload handling)</a:t>
            </a:r>
          </a:p>
          <a:p>
            <a:pPr marL="240631" indent="-240631">
              <a:buSzPct val="100000"/>
              <a:buChar char="•"/>
            </a:pPr>
            <a:r>
              <a:t>Cache bypassing (Selective bypass strategies for system performance)</a:t>
            </a:r>
          </a:p>
          <a:p>
            <a:pPr marL="240631" indent="-240631">
              <a:buSzPct val="100000"/>
              <a:buChar char="•"/>
            </a:pPr>
            <a:r>
              <a:t>Disruptive cache designs (Innovative architectures for efficiency and performance)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lvl1pPr defTabSz="914400"/>
          </a:lstStyle>
          <a:p>
            <a:pPr/>
            <a:r>
              <a:t>Here, we mention that modern workloads (and particularly GAP) put large load on the cache hierarchy.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a:p>
        </p:txBody>
      </p:sp>
      <p:sp>
        <p:nvSpPr>
          <p:cNvPr id="115" name="Shape 115"/>
          <p:cNvSpPr/>
          <p:nvPr>
            <p:ph type="body" sz="quarter" idx="1"/>
          </p:nvPr>
        </p:nvSpPr>
        <p:spPr>
          <a:prstGeom prst="rect">
            <a:avLst/>
          </a:prstGeom>
        </p:spPr>
        <p:txBody>
          <a:bodyPr/>
          <a:lstStyle/>
          <a:p>
            <a:pPr defTabSz="914400"/>
            <a:r>
              <a:t>Here, we give a brief explanation on what is Off-Chip prediction</a:t>
            </a:r>
          </a:p>
          <a:p>
            <a:pPr defTabSz="914400"/>
          </a:p>
          <a:p>
            <a:pPr defTabSz="914400"/>
            <a:r>
              <a:t>Basically, a predictor figures out whether or not a load demand access originating from the core would require a DRAM access or hit somewhere in the cache hierarchy?</a:t>
            </a:r>
          </a:p>
          <a:p>
            <a:pPr defTabSz="914400"/>
            <a:r>
              <a:t>If predicted off-chip, in addition to the regular memory access from the core, a prefetch request to the DRAM is issued. If not, the regular memory access process is followed.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defTabSz="914400"/>
            <a:r>
              <a:t>Here, we show the limitations of Hermes (i.e., while Hermes provides speed-up, it also increases the # of DRAM transactions).</a:t>
            </a:r>
          </a:p>
          <a:p>
            <a:pPr defTabSz="914400"/>
            <a:r>
              <a:t>Fine if we are dealing with a system with large resources but in practice completely impractical.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defTabSz="914400"/>
            <a:r>
              <a:t>Here, we demonstrate that 42.2% of Hermes’ off-chip predictions are inaccurate (i.e., while predicted off-chip, the requests are satisfied somewhere in the cache hierarchy).</a:t>
            </a:r>
          </a:p>
          <a:p>
            <a:pPr defTabSz="914400"/>
          </a:p>
          <a:p>
            <a:pPr defTabSz="914400"/>
            <a:r>
              <a:rPr b="1"/>
              <a:t>Take way</a:t>
            </a:r>
            <a:r>
              <a:t>: It might pay off to wait to consume the prediction when we lack confidence at the core level. The idea being that with L1D misses we leverage an additional information that skews towards off-chip.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lvl1pPr defTabSz="914400"/>
          </a:lstStyle>
          <a:p>
            <a:pPr/>
            <a:r>
              <a:t>Here we present the concept of hardware prefetching combined with adaptive prefetching.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lvl1pPr defTabSz="914400"/>
          </a:lstStyle>
          <a:p>
            <a:pPr/>
            <a:r>
              <a:t>Here, we demonstrate that most of the useless prefetch request are served from DRAM, establishing a link between Adaptive Filtering for Hardware Prefetching and Off-Chip Prediction.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Portad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exte du titre"/>
          <p:cNvSpPr txBox="1"/>
          <p:nvPr>
            <p:ph type="title"/>
          </p:nvPr>
        </p:nvSpPr>
        <p:spPr>
          <a:xfrm>
            <a:off x="9927777" y="3263460"/>
            <a:ext cx="13405188" cy="5997653"/>
          </a:xfrm>
          <a:prstGeom prst="rect">
            <a:avLst/>
          </a:prstGeom>
        </p:spPr>
        <p:txBody>
          <a:bodyPr anchor="ctr"/>
          <a:lstStyle>
            <a:lvl1pPr algn="l">
              <a:defRPr sz="10400">
                <a:solidFill>
                  <a:srgbClr val="004890"/>
                </a:solidFill>
              </a:defRPr>
            </a:lvl1pPr>
          </a:lstStyle>
          <a:p>
            <a:pPr/>
            <a:r>
              <a:t>Texte du titre</a:t>
            </a:r>
          </a:p>
        </p:txBody>
      </p:sp>
      <p:sp>
        <p:nvSpPr>
          <p:cNvPr id="12" name="Texte niveau 1…"/>
          <p:cNvSpPr txBox="1"/>
          <p:nvPr>
            <p:ph type="body" sz="quarter" idx="1"/>
          </p:nvPr>
        </p:nvSpPr>
        <p:spPr>
          <a:xfrm>
            <a:off x="9927777" y="9525000"/>
            <a:ext cx="13405188" cy="2171700"/>
          </a:xfrm>
          <a:prstGeom prst="rect">
            <a:avLst/>
          </a:prstGeom>
        </p:spPr>
        <p:txBody>
          <a:bodyPr anchor="ctr"/>
          <a:lstStyle>
            <a:lvl1pPr marL="0" indent="0">
              <a:buSzTx/>
              <a:buFontTx/>
              <a:buNone/>
              <a:defRPr sz="6400"/>
            </a:lvl1pPr>
            <a:lvl2pPr marL="0" indent="457200">
              <a:buSzTx/>
              <a:buFontTx/>
              <a:buNone/>
              <a:defRPr sz="6400"/>
            </a:lvl2pPr>
            <a:lvl3pPr marL="0" indent="914400">
              <a:buSzTx/>
              <a:buFontTx/>
              <a:buNone/>
              <a:defRPr sz="6400"/>
            </a:lvl3pPr>
            <a:lvl4pPr marL="0" indent="1371600">
              <a:buSzTx/>
              <a:buFontTx/>
              <a:buNone/>
              <a:defRPr sz="6400"/>
            </a:lvl4pPr>
            <a:lvl5pPr marL="0" indent="1828800">
              <a:buSzTx/>
              <a:buFontTx/>
              <a:buNone/>
              <a:defRPr sz="6400"/>
            </a:lvl5pPr>
          </a:lstStyle>
          <a:p>
            <a:pPr/>
            <a:r>
              <a:t>Texte niveau 1</a:t>
            </a:r>
          </a:p>
          <a:p>
            <a:pPr lvl="1"/>
            <a:r>
              <a:t>Texte niveau 2</a:t>
            </a:r>
          </a:p>
          <a:p>
            <a:pPr lvl="2"/>
            <a:r>
              <a:t>Texte niveau 3</a:t>
            </a:r>
          </a:p>
          <a:p>
            <a:pPr lvl="3"/>
            <a:r>
              <a:t>Texte niveau 4</a:t>
            </a:r>
          </a:p>
          <a:p>
            <a:pPr lvl="4"/>
            <a:r>
              <a:t>Texte niveau 5</a:t>
            </a:r>
          </a:p>
        </p:txBody>
      </p:sp>
      <p:sp>
        <p:nvSpPr>
          <p:cNvPr id="13" name="Marcador de texto 14"/>
          <p:cNvSpPr/>
          <p:nvPr>
            <p:ph type="body" sz="quarter" idx="21"/>
          </p:nvPr>
        </p:nvSpPr>
        <p:spPr>
          <a:xfrm>
            <a:off x="651935" y="12191372"/>
            <a:ext cx="6510868" cy="975065"/>
          </a:xfrm>
          <a:prstGeom prst="rect">
            <a:avLst/>
          </a:prstGeom>
          <a:ln w="12700"/>
        </p:spPr>
        <p:txBody>
          <a:bodyPr anchor="ctr"/>
          <a:lstStyle/>
          <a:p>
            <a:pPr marL="0" indent="0" algn="ctr">
              <a:buSzTx/>
              <a:buFontTx/>
              <a:buNone/>
              <a:defRPr>
                <a:solidFill>
                  <a:srgbClr val="FFFFFF"/>
                </a:solidFill>
              </a:defRPr>
            </a:pPr>
          </a:p>
        </p:txBody>
      </p:sp>
      <p:sp>
        <p:nvSpPr>
          <p:cNvPr id="14" name="Marcador de texto 16"/>
          <p:cNvSpPr/>
          <p:nvPr>
            <p:ph type="body" sz="quarter" idx="22"/>
          </p:nvPr>
        </p:nvSpPr>
        <p:spPr>
          <a:xfrm>
            <a:off x="9927776" y="12191369"/>
            <a:ext cx="13405190" cy="975065"/>
          </a:xfrm>
          <a:prstGeom prst="rect">
            <a:avLst/>
          </a:prstGeom>
          <a:ln w="12700"/>
        </p:spPr>
        <p:txBody>
          <a:bodyPr anchor="ctr"/>
          <a:lstStyle/>
          <a:p>
            <a:pPr marL="0" indent="0">
              <a:buSzTx/>
              <a:buFontTx/>
              <a:buNone/>
              <a:defRPr>
                <a:solidFill>
                  <a:srgbClr val="004890"/>
                </a:solidFill>
              </a:defRPr>
            </a:pPr>
          </a:p>
        </p:txBody>
      </p:sp>
      <p:sp>
        <p:nvSpPr>
          <p:cNvPr id="1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Texte du titre"/>
          <p:cNvSpPr txBox="1"/>
          <p:nvPr>
            <p:ph type="title"/>
          </p:nvPr>
        </p:nvSpPr>
        <p:spPr>
          <a:xfrm>
            <a:off x="0" y="512135"/>
            <a:ext cx="24384000" cy="1601892"/>
          </a:xfrm>
          <a:prstGeom prst="rect">
            <a:avLst/>
          </a:prstGeom>
        </p:spPr>
        <p:txBody>
          <a:bodyPr/>
          <a:lstStyle/>
          <a:p>
            <a:pPr/>
            <a:r>
              <a:t>Texte du titre</a:t>
            </a:r>
          </a:p>
        </p:txBody>
      </p:sp>
      <p:sp>
        <p:nvSpPr>
          <p:cNvPr id="23" name="Texte niveau 1…"/>
          <p:cNvSpPr txBox="1"/>
          <p:nvPr>
            <p:ph type="body" idx="1"/>
          </p:nvPr>
        </p:nvSpPr>
        <p:spPr>
          <a:xfrm>
            <a:off x="1207314" y="3028950"/>
            <a:ext cx="21969371" cy="9324976"/>
          </a:xfrm>
          <a:prstGeom prst="rect">
            <a:avLst/>
          </a:prstGeom>
        </p:spPr>
        <p:txBody>
          <a:bodyPr/>
          <a:lstStyle>
            <a:lvl1pPr>
              <a:defRPr sz="4000"/>
            </a:lvl1pPr>
            <a:lvl2pPr marL="965200" indent="-508000">
              <a:defRPr sz="4000"/>
            </a:lvl2pPr>
            <a:lvl3pPr marL="1485900" indent="-571500">
              <a:defRPr sz="4000"/>
            </a:lvl3pPr>
            <a:lvl4pPr marL="1943100" indent="-571500">
              <a:defRPr sz="4000"/>
            </a:lvl4pPr>
            <a:lvl5pPr marL="2400300" indent="-571500">
              <a:defRPr sz="4000"/>
            </a:lvl5pPr>
          </a:lstStyle>
          <a:p>
            <a:pPr/>
            <a:r>
              <a:t>Texte niveau 1</a:t>
            </a:r>
          </a:p>
          <a:p>
            <a:pPr lvl="1"/>
            <a:r>
              <a:t>Texte niveau 2</a:t>
            </a:r>
          </a:p>
          <a:p>
            <a:pPr lvl="2"/>
            <a:r>
              <a:t>Texte niveau 3</a:t>
            </a:r>
          </a:p>
          <a:p>
            <a:pPr lvl="3"/>
            <a:r>
              <a:t>Texte niveau 4</a:t>
            </a:r>
          </a:p>
          <a:p>
            <a:pPr lvl="4"/>
            <a:r>
              <a:t>Texte niveau 5</a:t>
            </a:r>
          </a:p>
        </p:txBody>
      </p:sp>
      <p:sp>
        <p:nvSpPr>
          <p:cNvPr id="2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subtítulo y obje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Texte du titre"/>
          <p:cNvSpPr txBox="1"/>
          <p:nvPr>
            <p:ph type="title"/>
          </p:nvPr>
        </p:nvSpPr>
        <p:spPr>
          <a:xfrm>
            <a:off x="0" y="512135"/>
            <a:ext cx="24384000" cy="1601892"/>
          </a:xfrm>
          <a:prstGeom prst="rect">
            <a:avLst/>
          </a:prstGeom>
        </p:spPr>
        <p:txBody>
          <a:bodyPr/>
          <a:lstStyle/>
          <a:p>
            <a:pPr/>
            <a:r>
              <a:t>Texte du titre</a:t>
            </a:r>
          </a:p>
        </p:txBody>
      </p:sp>
      <p:sp>
        <p:nvSpPr>
          <p:cNvPr id="32" name="Texte niveau 1…"/>
          <p:cNvSpPr txBox="1"/>
          <p:nvPr>
            <p:ph type="body" idx="1"/>
          </p:nvPr>
        </p:nvSpPr>
        <p:spPr>
          <a:xfrm>
            <a:off x="1191236" y="3138821"/>
            <a:ext cx="21993833" cy="9132556"/>
          </a:xfrm>
          <a:prstGeom prst="rect">
            <a:avLst/>
          </a:prstGeom>
        </p:spPr>
        <p:txBody>
          <a:bodyPr/>
          <a:lstStyle>
            <a:lvl1pPr>
              <a:defRPr sz="4000"/>
            </a:lvl1pPr>
            <a:lvl2pPr marL="965200" indent="-508000">
              <a:defRPr sz="4000"/>
            </a:lvl2pPr>
            <a:lvl3pPr marL="1485900" indent="-571500">
              <a:defRPr sz="4000"/>
            </a:lvl3pPr>
            <a:lvl4pPr marL="1943100" indent="-571500">
              <a:defRPr sz="4000"/>
            </a:lvl4pPr>
            <a:lvl5pPr marL="2400300" indent="-571500">
              <a:defRPr sz="4000"/>
            </a:lvl5pPr>
          </a:lstStyle>
          <a:p>
            <a:pPr/>
            <a:r>
              <a:t>Texte niveau 1</a:t>
            </a:r>
          </a:p>
          <a:p>
            <a:pPr lvl="1"/>
            <a:r>
              <a:t>Texte niveau 2</a:t>
            </a:r>
          </a:p>
          <a:p>
            <a:pPr lvl="2"/>
            <a:r>
              <a:t>Texte niveau 3</a:t>
            </a:r>
          </a:p>
          <a:p>
            <a:pPr lvl="3"/>
            <a:r>
              <a:t>Texte niveau 4</a:t>
            </a:r>
          </a:p>
          <a:p>
            <a:pPr lvl="4"/>
            <a:r>
              <a:t>Texte niveau 5</a:t>
            </a:r>
          </a:p>
        </p:txBody>
      </p:sp>
      <p:sp>
        <p:nvSpPr>
          <p:cNvPr id="33" name="Marcador de texto 3"/>
          <p:cNvSpPr/>
          <p:nvPr>
            <p:ph type="body" sz="quarter" idx="21"/>
          </p:nvPr>
        </p:nvSpPr>
        <p:spPr>
          <a:xfrm>
            <a:off x="0" y="2114550"/>
            <a:ext cx="24384000" cy="1025526"/>
          </a:xfrm>
          <a:prstGeom prst="rect">
            <a:avLst/>
          </a:prstGeom>
          <a:ln w="12700"/>
        </p:spPr>
        <p:txBody>
          <a:bodyPr/>
          <a:lstStyle/>
          <a:p>
            <a:pPr marL="0" indent="0" algn="ctr">
              <a:buSzTx/>
              <a:buFontTx/>
              <a:buNone/>
              <a:defRPr b="1"/>
            </a:pPr>
          </a:p>
        </p:txBody>
      </p:sp>
      <p:sp>
        <p:nvSpPr>
          <p:cNvPr id="3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parador">
    <p:spTree>
      <p:nvGrpSpPr>
        <p:cNvPr id="1" name=""/>
        <p:cNvGrpSpPr/>
        <p:nvPr/>
      </p:nvGrpSpPr>
      <p:grpSpPr>
        <a:xfrm>
          <a:off x="0" y="0"/>
          <a:ext cx="0" cy="0"/>
          <a:chOff x="0" y="0"/>
          <a:chExt cx="0" cy="0"/>
        </a:xfrm>
      </p:grpSpPr>
      <p:sp>
        <p:nvSpPr>
          <p:cNvPr id="41" name="Texte du titre"/>
          <p:cNvSpPr txBox="1"/>
          <p:nvPr>
            <p:ph type="title"/>
          </p:nvPr>
        </p:nvSpPr>
        <p:spPr>
          <a:prstGeom prst="rect">
            <a:avLst/>
          </a:prstGeom>
        </p:spPr>
        <p:txBody>
          <a:bodyPr/>
          <a:lstStyle/>
          <a:p>
            <a:pPr/>
            <a:r>
              <a:t>Texte du titre</a:t>
            </a:r>
          </a:p>
        </p:txBody>
      </p:sp>
      <p:sp>
        <p:nvSpPr>
          <p:cNvPr id="4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raportad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Rectángulo 9"/>
          <p:cNvSpPr/>
          <p:nvPr/>
        </p:nvSpPr>
        <p:spPr>
          <a:xfrm>
            <a:off x="8128000" y="12191372"/>
            <a:ext cx="16256000" cy="975065"/>
          </a:xfrm>
          <a:prstGeom prst="rect">
            <a:avLst/>
          </a:prstGeom>
          <a:solidFill>
            <a:srgbClr val="FFFFFF">
              <a:alpha val="75000"/>
            </a:srgbClr>
          </a:solidFill>
          <a:ln w="12700">
            <a:miter lim="400000"/>
          </a:ln>
        </p:spPr>
        <p:txBody>
          <a:bodyPr tIns="91439" bIns="91439" anchor="ctr"/>
          <a:lstStyle/>
          <a:p>
            <a:pPr algn="ctr">
              <a:defRPr sz="3600">
                <a:solidFill>
                  <a:srgbClr val="FFFFFF"/>
                </a:solidFill>
              </a:defRPr>
            </a:pPr>
          </a:p>
        </p:txBody>
      </p:sp>
      <p:sp>
        <p:nvSpPr>
          <p:cNvPr id="50" name="Texte du titre"/>
          <p:cNvSpPr txBox="1"/>
          <p:nvPr>
            <p:ph type="title"/>
          </p:nvPr>
        </p:nvSpPr>
        <p:spPr>
          <a:xfrm>
            <a:off x="9927777" y="3263460"/>
            <a:ext cx="13405188" cy="5997653"/>
          </a:xfrm>
          <a:prstGeom prst="rect">
            <a:avLst/>
          </a:prstGeom>
        </p:spPr>
        <p:txBody>
          <a:bodyPr anchor="ctr"/>
          <a:lstStyle>
            <a:lvl1pPr algn="l">
              <a:defRPr sz="16000">
                <a:solidFill>
                  <a:srgbClr val="004890"/>
                </a:solidFill>
              </a:defRPr>
            </a:lvl1pPr>
          </a:lstStyle>
          <a:p>
            <a:pPr/>
            <a:r>
              <a:t>Texte du titre</a:t>
            </a:r>
          </a:p>
        </p:txBody>
      </p:sp>
      <p:sp>
        <p:nvSpPr>
          <p:cNvPr id="51" name="Texte niveau 1…"/>
          <p:cNvSpPr txBox="1"/>
          <p:nvPr>
            <p:ph type="body" sz="quarter" idx="1"/>
          </p:nvPr>
        </p:nvSpPr>
        <p:spPr>
          <a:xfrm>
            <a:off x="9927777" y="9800281"/>
            <a:ext cx="13405188" cy="1645485"/>
          </a:xfrm>
          <a:prstGeom prst="rect">
            <a:avLst/>
          </a:prstGeom>
        </p:spPr>
        <p:txBody>
          <a:bodyPr anchor="ctr"/>
          <a:lstStyle>
            <a:lvl1pPr marL="0" indent="0">
              <a:buSzTx/>
              <a:buFontTx/>
              <a:buNone/>
              <a:defRPr sz="6400"/>
            </a:lvl1pPr>
            <a:lvl2pPr marL="0" indent="457200">
              <a:buSzTx/>
              <a:buFontTx/>
              <a:buNone/>
              <a:defRPr sz="6400"/>
            </a:lvl2pPr>
            <a:lvl3pPr marL="0" indent="914400">
              <a:buSzTx/>
              <a:buFontTx/>
              <a:buNone/>
              <a:defRPr sz="6400"/>
            </a:lvl3pPr>
            <a:lvl4pPr marL="0" indent="1371600">
              <a:buSzTx/>
              <a:buFontTx/>
              <a:buNone/>
              <a:defRPr sz="6400"/>
            </a:lvl4pPr>
            <a:lvl5pPr marL="0" indent="1828800">
              <a:buSzTx/>
              <a:buFontTx/>
              <a:buNone/>
              <a:defRPr sz="6400"/>
            </a:lvl5pPr>
          </a:lstStyle>
          <a:p>
            <a:pPr/>
            <a:r>
              <a:t>Texte niveau 1</a:t>
            </a:r>
          </a:p>
          <a:p>
            <a:pPr lvl="1"/>
            <a:r>
              <a:t>Texte niveau 2</a:t>
            </a:r>
          </a:p>
          <a:p>
            <a:pPr lvl="2"/>
            <a:r>
              <a:t>Texte niveau 3</a:t>
            </a:r>
          </a:p>
          <a:p>
            <a:pPr lvl="3"/>
            <a:r>
              <a:t>Texte niveau 4</a:t>
            </a:r>
          </a:p>
          <a:p>
            <a:pPr lvl="4"/>
            <a:r>
              <a:t>Texte niveau 5</a:t>
            </a:r>
          </a:p>
        </p:txBody>
      </p:sp>
      <p:sp>
        <p:nvSpPr>
          <p:cNvPr id="52" name="Rectángulo 12"/>
          <p:cNvSpPr/>
          <p:nvPr/>
        </p:nvSpPr>
        <p:spPr>
          <a:xfrm>
            <a:off x="2" y="12191372"/>
            <a:ext cx="8128001" cy="975065"/>
          </a:xfrm>
          <a:prstGeom prst="rect">
            <a:avLst/>
          </a:prstGeom>
          <a:solidFill>
            <a:srgbClr val="004890">
              <a:alpha val="50000"/>
            </a:srgbClr>
          </a:solidFill>
          <a:ln w="12700">
            <a:miter lim="400000"/>
          </a:ln>
        </p:spPr>
        <p:txBody>
          <a:bodyPr tIns="91439" bIns="91439" anchor="ctr"/>
          <a:lstStyle/>
          <a:p>
            <a:pPr algn="ctr">
              <a:defRPr sz="3200">
                <a:solidFill>
                  <a:srgbClr val="FFFFFF"/>
                </a:solidFill>
              </a:defRPr>
            </a:pPr>
          </a:p>
        </p:txBody>
      </p:sp>
      <p:sp>
        <p:nvSpPr>
          <p:cNvPr id="53" name="Marcador de texto 16"/>
          <p:cNvSpPr/>
          <p:nvPr>
            <p:ph type="body" sz="quarter" idx="21"/>
          </p:nvPr>
        </p:nvSpPr>
        <p:spPr>
          <a:xfrm>
            <a:off x="9927776" y="12191369"/>
            <a:ext cx="13405190" cy="975065"/>
          </a:xfrm>
          <a:prstGeom prst="rect">
            <a:avLst/>
          </a:prstGeom>
          <a:ln w="12700"/>
        </p:spPr>
        <p:txBody>
          <a:bodyPr anchor="ctr"/>
          <a:lstStyle/>
          <a:p>
            <a:pPr marL="0" indent="0">
              <a:buSzTx/>
              <a:buFontTx/>
              <a:buNone/>
              <a:defRPr>
                <a:solidFill>
                  <a:srgbClr val="004890"/>
                </a:solidFill>
              </a:defRPr>
            </a:pP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1207316" y="6057055"/>
            <a:ext cx="21969368" cy="1601891"/>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r>
              <a:t>Texte du titre</a:t>
            </a:r>
          </a:p>
        </p:txBody>
      </p:sp>
      <p:sp>
        <p:nvSpPr>
          <p:cNvPr id="3" name="Numéro de diapositive"/>
          <p:cNvSpPr txBox="1"/>
          <p:nvPr>
            <p:ph type="sldNum" sz="quarter" idx="2"/>
          </p:nvPr>
        </p:nvSpPr>
        <p:spPr>
          <a:xfrm>
            <a:off x="11785600" y="12344400"/>
            <a:ext cx="5689600" cy="736601"/>
          </a:xfrm>
          <a:prstGeom prst="rect">
            <a:avLst/>
          </a:prstGeom>
          <a:ln w="25400">
            <a:miter lim="400000"/>
          </a:ln>
        </p:spPr>
        <p:txBody>
          <a:bodyPr wrap="none" tIns="91439" bIns="91439" anchor="ctr">
            <a:spAutoFit/>
          </a:bodyPr>
          <a:lstStyle>
            <a:lvl1pPr algn="r">
              <a:defRPr sz="2400">
                <a:solidFill>
                  <a:srgbClr val="000000"/>
                </a:solidFill>
              </a:defRPr>
            </a:lvl1pPr>
          </a:lstStyle>
          <a:p>
            <a:pPr/>
            <a:fld id="{86CB4B4D-7CA3-9044-876B-883B54F8677D}" type="slidenum"/>
          </a:p>
        </p:txBody>
      </p:sp>
      <p:sp>
        <p:nvSpPr>
          <p:cNvPr id="4" name="Texte niveau 1…"/>
          <p:cNvSpPr txBox="1"/>
          <p:nvPr>
            <p:ph type="body" idx="1"/>
          </p:nvPr>
        </p:nvSpPr>
        <p:spPr>
          <a:xfrm>
            <a:off x="1219200" y="3200400"/>
            <a:ext cx="21945600" cy="9051925"/>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Lst>
  <p:transition xmlns:p14="http://schemas.microsoft.com/office/powerpoint/2010/main" spd="med" advClick="1"/>
  <p:txStyles>
    <p:titleStyle>
      <a:lvl1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1pPr>
      <a:lvl2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2pPr>
      <a:lvl3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3pPr>
      <a:lvl4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4pPr>
      <a:lvl5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5pPr>
      <a:lvl6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6pPr>
      <a:lvl7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7pPr>
      <a:lvl8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8pPr>
      <a:lvl9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1pPr>
      <a:lvl2pPr marL="1005839" marR="0" indent="-548639"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2pPr>
      <a:lvl3pPr marL="15240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3pPr>
      <a:lvl4pPr marL="19812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4pPr>
      <a:lvl5pPr marL="24384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5pPr>
      <a:lvl6pPr marL="28956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6pPr>
      <a:lvl7pPr marL="33528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7pPr>
      <a:lvl8pPr marL="38100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8pPr>
      <a:lvl9pPr marL="42672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 Id="rId4" Type="http://schemas.openxmlformats.org/officeDocument/2006/relationships/hyperlink" Target="mailto:alexandre.jamet@bsc.es?subject=%5BHPCA30%20Paper%5D%20--%20..." TargetMode="Externa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 Id="rId4" Type="http://schemas.openxmlformats.org/officeDocument/2006/relationships/hyperlink" Target="https://github.com/ChampSim/ChampSim/" TargetMode="External"/><Relationship Id="rId5" Type="http://schemas.openxmlformats.org/officeDocument/2006/relationships/hyperlink" Target="https://en.wikichip.org/wiki/intel/microarchitectures/cascade_lake"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slide" Target="slide20.xml"/><Relationship Id="rId4" Type="http://schemas.openxmlformats.org/officeDocument/2006/relationships/image" Target="../media/image1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7.png"/><Relationship Id="rId4" Type="http://schemas.openxmlformats.org/officeDocument/2006/relationships/image" Target="../media/image1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9.png"/><Relationship Id="rId4" Type="http://schemas.openxmlformats.org/officeDocument/2006/relationships/image" Target="../media/image2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s://doi.org/10.5281/zenodo.10100304" TargetMode="External"/><Relationship Id="rId4" Type="http://schemas.openxmlformats.org/officeDocument/2006/relationships/hyperlink" Target="https://doi.org/10.5281/zenodo.10083542" TargetMode="External"/><Relationship Id="rId5" Type="http://schemas.openxmlformats.org/officeDocument/2006/relationships/hyperlink" Target="https://doi.org/10.5281/zenodo.10088347" TargetMode="External"/><Relationship Id="rId6" Type="http://schemas.openxmlformats.org/officeDocument/2006/relationships/hyperlink" Target="https://doi.org/10.5281/zenodo.10088525" TargetMode="External"/><Relationship Id="rId7" Type="http://schemas.openxmlformats.org/officeDocument/2006/relationships/image" Target="../media/image2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2.png"/><Relationship Id="rId4" Type="http://schemas.openxmlformats.org/officeDocument/2006/relationships/image" Target="../media/image2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6.png"/><Relationship Id="rId4" Type="http://schemas.openxmlformats.org/officeDocument/2006/relationships/image" Target="../media/image27.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8.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9.png"/><Relationship Id="rId4" Type="http://schemas.openxmlformats.org/officeDocument/2006/relationships/image" Target="../media/image3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 Id="rId4"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 Id="rId4"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 Id="rId4" Type="http://schemas.openxmlformats.org/officeDocument/2006/relationships/image" Target="../media/image10.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63" name="Título 3"/>
          <p:cNvSpPr txBox="1"/>
          <p:nvPr>
            <p:ph type="ctrTitle"/>
          </p:nvPr>
        </p:nvSpPr>
        <p:spPr>
          <a:xfrm>
            <a:off x="8266547" y="4438272"/>
            <a:ext cx="15915707" cy="3900803"/>
          </a:xfrm>
          <a:prstGeom prst="rect">
            <a:avLst/>
          </a:prstGeom>
        </p:spPr>
        <p:txBody>
          <a:bodyPr/>
          <a:lstStyle>
            <a:lvl1pPr algn="ctr" defTabSz="1444752">
              <a:defRPr sz="8216"/>
            </a:lvl1pPr>
          </a:lstStyle>
          <a:p>
            <a:pPr/>
            <a:r>
              <a:t>A Two Level Neural Approach Combining Off-Chip Prediction with Adaptive Prefetch Filtering</a:t>
            </a:r>
          </a:p>
        </p:txBody>
      </p:sp>
      <p:sp>
        <p:nvSpPr>
          <p:cNvPr id="64" name="Marcador de texto 5"/>
          <p:cNvSpPr/>
          <p:nvPr>
            <p:ph type="body" idx="21"/>
          </p:nvPr>
        </p:nvSpPr>
        <p:spPr>
          <a:xfrm>
            <a:off x="419409" y="-134178"/>
            <a:ext cx="7208211" cy="975065"/>
          </a:xfrm>
          <a:prstGeom prst="rect">
            <a:avLst/>
          </a:prstGeom>
          <a:extLst>
            <a:ext uri="{C572A759-6A51-4108-AA02-DFA0A04FC94B}">
              <ma14:wrappingTextBoxFlag xmlns:ma14="http://schemas.microsoft.com/office/mac/drawingml/2011/main" val="1"/>
            </a:ext>
          </a:extLst>
        </p:spPr>
        <p:txBody>
          <a:bodyPr/>
          <a:lstStyle>
            <a:lvl1pPr marL="0" indent="0" algn="ctr">
              <a:buSzTx/>
              <a:buFontTx/>
              <a:buNone/>
              <a:defRPr sz="3600">
                <a:solidFill>
                  <a:srgbClr val="FFFFFF"/>
                </a:solidFill>
                <a:uFill>
                  <a:solidFill>
                    <a:srgbClr val="0563C1"/>
                  </a:solidFill>
                </a:uFill>
                <a:latin typeface="Source Code Pro for Powerline"/>
                <a:ea typeface="Source Code Pro for Powerline"/>
                <a:cs typeface="Source Code Pro for Powerline"/>
                <a:sym typeface="Source Code Pro for Powerline"/>
                <a:hlinkClick r:id="rId4" invalidUrl="" action="" tgtFrame="" tooltip="" history="1" highlightClick="0" endSnd="0"/>
              </a:defRPr>
            </a:lvl1pPr>
          </a:lstStyle>
          <a:p>
            <a:pPr>
              <a:defRPr>
                <a:uFillTx/>
              </a:defRPr>
            </a:pPr>
            <a:r>
              <a:rPr>
                <a:uFill>
                  <a:solidFill>
                    <a:srgbClr val="0563C1"/>
                  </a:solidFill>
                </a:uFill>
                <a:hlinkClick r:id="rId4" invalidUrl="" action="" tgtFrame="" tooltip="" history="1" highlightClick="0" endSnd="0"/>
              </a:rPr>
              <a:t>alexandre.jamet@bsc.es</a:t>
            </a:r>
          </a:p>
        </p:txBody>
      </p:sp>
      <p:pic>
        <p:nvPicPr>
          <p:cNvPr id="65" name="ac.png" descr="ac.png"/>
          <p:cNvPicPr>
            <a:picLocks noChangeAspect="1"/>
          </p:cNvPicPr>
          <p:nvPr/>
        </p:nvPicPr>
        <p:blipFill>
          <a:blip r:embed="rId5">
            <a:extLst/>
          </a:blip>
          <a:stretch>
            <a:fillRect/>
          </a:stretch>
        </p:blipFill>
        <p:spPr>
          <a:xfrm>
            <a:off x="11432582" y="2257640"/>
            <a:ext cx="7610109" cy="2027772"/>
          </a:xfrm>
          <a:prstGeom prst="rect">
            <a:avLst/>
          </a:prstGeom>
          <a:ln w="12700">
            <a:miter lim="400000"/>
          </a:ln>
        </p:spPr>
      </p:pic>
      <p:pic>
        <p:nvPicPr>
          <p:cNvPr id="66" name="300px-Logotipo_del_Ministerio_de_Ciencia,_Innovación_y_Universidades.svg.png" descr="300px-Logotipo_del_Ministerio_de_Ciencia,_Innovación_y_Universidades.svg.png"/>
          <p:cNvPicPr>
            <a:picLocks noChangeAspect="1"/>
          </p:cNvPicPr>
          <p:nvPr/>
        </p:nvPicPr>
        <p:blipFill>
          <a:blip r:embed="rId6">
            <a:extLst/>
          </a:blip>
          <a:stretch>
            <a:fillRect/>
          </a:stretch>
        </p:blipFill>
        <p:spPr>
          <a:xfrm>
            <a:off x="18113264" y="828429"/>
            <a:ext cx="4909170" cy="1276385"/>
          </a:xfrm>
          <a:prstGeom prst="rect">
            <a:avLst/>
          </a:prstGeom>
          <a:ln w="12700">
            <a:miter lim="400000"/>
          </a:ln>
        </p:spPr>
      </p:pic>
      <p:sp>
        <p:nvSpPr>
          <p:cNvPr id="67" name="Numéro de diapositive"/>
          <p:cNvSpPr txBox="1"/>
          <p:nvPr>
            <p:ph type="sldNum" sz="quarter" idx="2"/>
          </p:nvPr>
        </p:nvSpPr>
        <p:spPr>
          <a:xfrm>
            <a:off x="18628394" y="13084699"/>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 name="Subtítulo 4"/>
          <p:cNvSpPr txBox="1"/>
          <p:nvPr/>
        </p:nvSpPr>
        <p:spPr>
          <a:xfrm>
            <a:off x="8623303" y="8086545"/>
            <a:ext cx="15202195" cy="5101704"/>
          </a:xfrm>
          <a:prstGeom prst="rect">
            <a:avLst/>
          </a:prstGeom>
          <a:ln w="254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p>
            <a:pPr algn="ctr" defTabSz="896111">
              <a:lnSpc>
                <a:spcPct val="140000"/>
              </a:lnSpc>
              <a:spcBef>
                <a:spcPts val="900"/>
              </a:spcBef>
              <a:defRPr i="1" sz="5880">
                <a:solidFill>
                  <a:srgbClr val="000000"/>
                </a:solidFill>
                <a:latin typeface="Times New Roman"/>
                <a:ea typeface="Times New Roman"/>
                <a:cs typeface="Times New Roman"/>
                <a:sym typeface="Times New Roman"/>
              </a:defRPr>
            </a:pPr>
            <a:r>
              <a:t>Alexandre Valentin Jamet</a:t>
            </a:r>
            <a:r>
              <a:rPr baseline="31999"/>
              <a:t>1</a:t>
            </a:r>
            <a:r>
              <a:t>, Georgios Vavouliotis</a:t>
            </a:r>
            <a:r>
              <a:rPr baseline="31999"/>
              <a:t>2</a:t>
            </a:r>
            <a:r>
              <a:t>,</a:t>
            </a:r>
            <a:r>
              <a:rPr baseline="31999"/>
              <a:t>   </a:t>
            </a:r>
            <a:r>
              <a:t>Lluc Alvarez</a:t>
            </a:r>
            <a:r>
              <a:rPr baseline="31999"/>
              <a:t>1</a:t>
            </a:r>
            <a:r>
              <a:t>,</a:t>
            </a:r>
            <a:r>
              <a:rPr baseline="31999"/>
              <a:t> </a:t>
            </a:r>
            <a:r>
              <a:t>Daniel A. Jiménez</a:t>
            </a:r>
            <a:r>
              <a:rPr baseline="31999"/>
              <a:t>3</a:t>
            </a:r>
            <a:r>
              <a:t>,</a:t>
            </a:r>
            <a:r>
              <a:rPr baseline="31999"/>
              <a:t> </a:t>
            </a:r>
            <a:r>
              <a:t>Marc Casas</a:t>
            </a:r>
            <a:r>
              <a:rPr baseline="31999"/>
              <a:t>1</a:t>
            </a:r>
          </a:p>
          <a:p>
            <a:pPr algn="ctr" defTabSz="896111">
              <a:lnSpc>
                <a:spcPct val="90000"/>
              </a:lnSpc>
              <a:spcBef>
                <a:spcPts val="900"/>
              </a:spcBef>
              <a:defRPr i="1" sz="4410">
                <a:solidFill>
                  <a:srgbClr val="000000"/>
                </a:solidFill>
                <a:latin typeface="Times New Roman"/>
                <a:ea typeface="Times New Roman"/>
                <a:cs typeface="Times New Roman"/>
                <a:sym typeface="Times New Roman"/>
              </a:defRPr>
            </a:pPr>
            <a:r>
              <a:rPr baseline="31999"/>
              <a:t>1</a:t>
            </a:r>
            <a:r>
              <a:t>Barcelona Supercomputing Center  </a:t>
            </a:r>
          </a:p>
          <a:p>
            <a:pPr algn="ctr" defTabSz="896111">
              <a:lnSpc>
                <a:spcPct val="90000"/>
              </a:lnSpc>
              <a:spcBef>
                <a:spcPts val="900"/>
              </a:spcBef>
              <a:defRPr i="1" sz="4410">
                <a:solidFill>
                  <a:srgbClr val="000000"/>
                </a:solidFill>
                <a:latin typeface="Times New Roman"/>
                <a:ea typeface="Times New Roman"/>
                <a:cs typeface="Times New Roman"/>
                <a:sym typeface="Times New Roman"/>
              </a:defRPr>
            </a:pPr>
            <a:r>
              <a:rPr baseline="31999"/>
              <a:t>2</a:t>
            </a:r>
            <a:r>
              <a:t>Huawei Zurich Research Center</a:t>
            </a:r>
          </a:p>
          <a:p>
            <a:pPr algn="ctr" defTabSz="896111">
              <a:lnSpc>
                <a:spcPct val="90000"/>
              </a:lnSpc>
              <a:spcBef>
                <a:spcPts val="900"/>
              </a:spcBef>
              <a:defRPr i="1" sz="4410">
                <a:solidFill>
                  <a:srgbClr val="000000"/>
                </a:solidFill>
                <a:latin typeface="Times New Roman"/>
                <a:ea typeface="Times New Roman"/>
                <a:cs typeface="Times New Roman"/>
                <a:sym typeface="Times New Roman"/>
              </a:defRPr>
            </a:pPr>
            <a:r>
              <a:rPr baseline="31999"/>
              <a:t>3</a:t>
            </a:r>
            <a:r>
              <a:t>Texas A&amp;M University </a:t>
            </a:r>
          </a:p>
        </p:txBody>
      </p:sp>
      <p:pic>
        <p:nvPicPr>
          <p:cNvPr id="69" name="texas.png" descr="texas.png"/>
          <p:cNvPicPr>
            <a:picLocks noChangeAspect="1"/>
          </p:cNvPicPr>
          <p:nvPr/>
        </p:nvPicPr>
        <p:blipFill>
          <a:blip r:embed="rId7">
            <a:extLst/>
          </a:blip>
          <a:stretch>
            <a:fillRect/>
          </a:stretch>
        </p:blipFill>
        <p:spPr>
          <a:xfrm>
            <a:off x="9053270" y="828429"/>
            <a:ext cx="1553060" cy="1276351"/>
          </a:xfrm>
          <a:prstGeom prst="rect">
            <a:avLst/>
          </a:prstGeom>
          <a:ln w="12700">
            <a:miter lim="400000"/>
          </a:ln>
        </p:spPr>
      </p:pic>
      <p:pic>
        <p:nvPicPr>
          <p:cNvPr id="70" name="Logotipo_de_la_Generalitat_de_Catalunya.svg.png" descr="Logotipo_de_la_Generalitat_de_Catalunya.svg.png"/>
          <p:cNvPicPr>
            <a:picLocks noChangeAspect="1"/>
          </p:cNvPicPr>
          <p:nvPr/>
        </p:nvPicPr>
        <p:blipFill>
          <a:blip r:embed="rId8">
            <a:extLst/>
          </a:blip>
          <a:stretch>
            <a:fillRect/>
          </a:stretch>
        </p:blipFill>
        <p:spPr>
          <a:xfrm>
            <a:off x="19388907" y="2554079"/>
            <a:ext cx="4168575" cy="1204979"/>
          </a:xfrm>
          <a:prstGeom prst="rect">
            <a:avLst/>
          </a:prstGeom>
          <a:ln w="12700">
            <a:miter lim="400000"/>
          </a:ln>
        </p:spPr>
      </p:pic>
      <p:pic>
        <p:nvPicPr>
          <p:cNvPr id="71" name="HW_POS_RBG_Vertical-300ppi.png" descr="HW_POS_RBG_Vertical-300ppi.png"/>
          <p:cNvPicPr>
            <a:picLocks noChangeAspect="1"/>
          </p:cNvPicPr>
          <p:nvPr/>
        </p:nvPicPr>
        <p:blipFill>
          <a:blip r:embed="rId9">
            <a:extLst/>
          </a:blip>
          <a:stretch>
            <a:fillRect/>
          </a:stretch>
        </p:blipFill>
        <p:spPr>
          <a:xfrm>
            <a:off x="8815913" y="2257640"/>
            <a:ext cx="2027773" cy="202777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74" name="TLP: A Solution to address useless DRAM Transactions"/>
          <p:cNvSpPr txBox="1"/>
          <p:nvPr>
            <p:ph type="title"/>
          </p:nvPr>
        </p:nvSpPr>
        <p:spPr>
          <a:prstGeom prst="rect">
            <a:avLst/>
          </a:prstGeom>
        </p:spPr>
        <p:txBody>
          <a:bodyPr/>
          <a:lstStyle>
            <a:lvl1pPr defTabSz="1755647">
              <a:defRPr sz="7679"/>
            </a:lvl1pPr>
          </a:lstStyle>
          <a:p>
            <a:pPr/>
            <a:r>
              <a:t>TLP: A Solution to address useless DRAM Transactions</a:t>
            </a:r>
          </a:p>
        </p:txBody>
      </p:sp>
      <p:sp>
        <p:nvSpPr>
          <p:cNvPr id="175" name="Selectively delaying Off-Chip predictions can reduce the # of DRAM transactions…"/>
          <p:cNvSpPr txBox="1"/>
          <p:nvPr>
            <p:ph type="body" sz="half" idx="1"/>
          </p:nvPr>
        </p:nvSpPr>
        <p:spPr>
          <a:xfrm>
            <a:off x="1207314" y="3201072"/>
            <a:ext cx="22337775" cy="3155014"/>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ln>
        </p:spPr>
        <p:txBody>
          <a:bodyPr anchor="ctr"/>
          <a:lstStyle/>
          <a:p>
            <a:pPr/>
            <a:r>
              <a:t>Selectively delaying Off-Chip predictions can reduce the # of DRAM transactions</a:t>
            </a:r>
          </a:p>
          <a:p>
            <a:pPr lvl="1" marL="914400" indent="-457200">
              <a:lnSpc>
                <a:spcPct val="100000"/>
              </a:lnSpc>
            </a:pPr>
            <a:r>
              <a:t>Improve Hermes to selectively delay speculative DRAM accesses after L1D misses</a:t>
            </a:r>
          </a:p>
          <a:p>
            <a:pPr lvl="1" marL="914400" indent="-457200">
              <a:lnSpc>
                <a:spcPct val="100000"/>
              </a:lnSpc>
            </a:pPr>
            <a:r>
              <a:t>We propose the </a:t>
            </a:r>
            <a:r>
              <a:rPr i="1"/>
              <a:t>First Level Perceptron (FLP)</a:t>
            </a:r>
          </a:p>
        </p:txBody>
      </p:sp>
      <p:sp>
        <p:nvSpPr>
          <p:cNvPr id="176"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7" name="Useless L1D prefetch requests are mostly fetched from DRAM…"/>
          <p:cNvSpPr txBox="1"/>
          <p:nvPr/>
        </p:nvSpPr>
        <p:spPr>
          <a:xfrm>
            <a:off x="1207314" y="6718728"/>
            <a:ext cx="22337775" cy="3707580"/>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p>
            <a:pPr marL="457200" indent="-457200">
              <a:lnSpc>
                <a:spcPct val="90000"/>
              </a:lnSpc>
              <a:spcBef>
                <a:spcPts val="2000"/>
              </a:spcBef>
              <a:buSzPct val="100000"/>
              <a:buFont typeface="Arial"/>
              <a:buChar char="•"/>
              <a:defRPr sz="4000">
                <a:solidFill>
                  <a:srgbClr val="000000"/>
                </a:solidFill>
              </a:defRPr>
            </a:pPr>
            <a:r>
              <a:t>Useless L1D prefetch requests are mostly fetched from DRAM </a:t>
            </a:r>
          </a:p>
          <a:p>
            <a:pPr lvl="1" marL="914400" indent="-457200">
              <a:spcBef>
                <a:spcPts val="2000"/>
              </a:spcBef>
              <a:buSzPct val="100000"/>
              <a:buFont typeface="Arial"/>
              <a:buChar char="•"/>
              <a:defRPr sz="4000">
                <a:solidFill>
                  <a:srgbClr val="000000"/>
                </a:solidFill>
              </a:defRPr>
            </a:pPr>
            <a:r>
              <a:t>Off-Chip prediction can drive Prefetch Filtering</a:t>
            </a:r>
          </a:p>
          <a:p>
            <a:pPr lvl="1" marL="914400" indent="-457200">
              <a:spcBef>
                <a:spcPts val="2000"/>
              </a:spcBef>
              <a:buSzPct val="100000"/>
              <a:buFont typeface="Arial"/>
              <a:buChar char="•"/>
              <a:defRPr sz="4000">
                <a:solidFill>
                  <a:srgbClr val="000000"/>
                </a:solidFill>
              </a:defRPr>
            </a:pPr>
            <a:r>
              <a:t>We propose the </a:t>
            </a:r>
            <a:r>
              <a:rPr i="1"/>
              <a:t>Second Level Perceptron (SLP)</a:t>
            </a:r>
          </a:p>
          <a:p>
            <a:pPr marL="457200" indent="-457200">
              <a:lnSpc>
                <a:spcPct val="90000"/>
              </a:lnSpc>
              <a:spcBef>
                <a:spcPts val="2000"/>
              </a:spcBef>
              <a:buSzPct val="100000"/>
              <a:buFont typeface="Arial"/>
              <a:buChar char="•"/>
              <a:defRPr sz="4000">
                <a:solidFill>
                  <a:srgbClr val="000000"/>
                </a:solidFill>
              </a:defRPr>
            </a:pPr>
            <a:r>
              <a:t>Finally, we assemble FLP and SLP into the </a:t>
            </a:r>
            <a:r>
              <a:rPr i="1"/>
              <a:t>Two Level Perceptron (TLP)</a:t>
            </a:r>
          </a:p>
        </p:txBody>
      </p:sp>
      <p:sp>
        <p:nvSpPr>
          <p:cNvPr id="178" name="We assemble FLP and SLP into the Two Level Perceptron (TLP)."/>
          <p:cNvSpPr/>
          <p:nvPr/>
        </p:nvSpPr>
        <p:spPr>
          <a:xfrm>
            <a:off x="0" y="12160772"/>
            <a:ext cx="24384000" cy="157649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p>
            <a:pPr algn="ctr">
              <a:defRPr b="1" sz="5000">
                <a:solidFill>
                  <a:srgbClr val="000000"/>
                </a:solidFill>
              </a:defRPr>
            </a:pPr>
            <a:r>
              <a:t>We assemble FLP and SLP into the </a:t>
            </a:r>
            <a:r>
              <a:rPr i="1"/>
              <a:t>Two Level Perceptron (TLP).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5">
                                            <p:bg/>
                                          </p:spTgt>
                                        </p:tgtEl>
                                        <p:attrNameLst>
                                          <p:attrName>style.visibility</p:attrName>
                                        </p:attrNameLst>
                                      </p:cBhvr>
                                      <p:to>
                                        <p:strVal val="visible"/>
                                      </p:to>
                                    </p:set>
                                    <p:animEffect filter="fade" transition="in">
                                      <p:cBhvr>
                                        <p:cTn id="7" dur="1000"/>
                                        <p:tgtEl>
                                          <p:spTgt spid="17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5">
                                            <p:txEl>
                                              <p:pRg st="0" end="0"/>
                                            </p:txEl>
                                          </p:spTgt>
                                        </p:tgtEl>
                                        <p:attrNameLst>
                                          <p:attrName>style.visibility</p:attrName>
                                        </p:attrNameLst>
                                      </p:cBhvr>
                                      <p:to>
                                        <p:strVal val="visible"/>
                                      </p:to>
                                    </p:set>
                                    <p:animEffect filter="fade" transition="in">
                                      <p:cBhvr>
                                        <p:cTn id="10" dur="1000"/>
                                        <p:tgtEl>
                                          <p:spTgt spid="175">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175">
                                            <p:txEl>
                                              <p:pRg st="1" end="1"/>
                                            </p:txEl>
                                          </p:spTgt>
                                        </p:tgtEl>
                                        <p:attrNameLst>
                                          <p:attrName>style.visibility</p:attrName>
                                        </p:attrNameLst>
                                      </p:cBhvr>
                                      <p:to>
                                        <p:strVal val="visible"/>
                                      </p:to>
                                    </p:set>
                                    <p:animEffect filter="fade" transition="in">
                                      <p:cBhvr>
                                        <p:cTn id="13" dur="1000"/>
                                        <p:tgtEl>
                                          <p:spTgt spid="175">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175">
                                            <p:txEl>
                                              <p:pRg st="2" end="2"/>
                                            </p:txEl>
                                          </p:spTgt>
                                        </p:tgtEl>
                                        <p:attrNameLst>
                                          <p:attrName>style.visibility</p:attrName>
                                        </p:attrNameLst>
                                      </p:cBhvr>
                                      <p:to>
                                        <p:strVal val="visible"/>
                                      </p:to>
                                    </p:set>
                                    <p:animEffect filter="fade" transition="in">
                                      <p:cBhvr>
                                        <p:cTn id="16" dur="1000"/>
                                        <p:tgtEl>
                                          <p:spTgt spid="1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2" fill="hold">
                                  <p:stCondLst>
                                    <p:cond delay="0"/>
                                  </p:stCondLst>
                                  <p:iterate type="el" backwards="0">
                                    <p:tmAbs val="0"/>
                                  </p:iterate>
                                  <p:childTnLst>
                                    <p:set>
                                      <p:cBhvr>
                                        <p:cTn id="20" fill="hold"/>
                                        <p:tgtEl>
                                          <p:spTgt spid="177">
                                            <p:bg/>
                                          </p:spTgt>
                                        </p:tgtEl>
                                        <p:attrNameLst>
                                          <p:attrName>style.visibility</p:attrName>
                                        </p:attrNameLst>
                                      </p:cBhvr>
                                      <p:to>
                                        <p:strVal val="visible"/>
                                      </p:to>
                                    </p:set>
                                    <p:animEffect filter="fade" transition="in">
                                      <p:cBhvr>
                                        <p:cTn id="21" dur="1000"/>
                                        <p:tgtEl>
                                          <p:spTgt spid="177">
                                            <p:bg/>
                                          </p:spTgt>
                                        </p:tgtEl>
                                      </p:cBhvr>
                                    </p:animEffect>
                                  </p:childTnLst>
                                </p:cTn>
                              </p:par>
                              <p:par>
                                <p:cTn id="22" presetClass="entr" nodeType="withEffect" presetSubtype="0" presetID="10" grpId="2" fill="hold">
                                  <p:stCondLst>
                                    <p:cond delay="0"/>
                                  </p:stCondLst>
                                  <p:iterate type="el" backwards="0">
                                    <p:tmAbs val="0"/>
                                  </p:iterate>
                                  <p:childTnLst>
                                    <p:set>
                                      <p:cBhvr>
                                        <p:cTn id="23" fill="hold"/>
                                        <p:tgtEl>
                                          <p:spTgt spid="177">
                                            <p:txEl>
                                              <p:pRg st="0" end="0"/>
                                            </p:txEl>
                                          </p:spTgt>
                                        </p:tgtEl>
                                        <p:attrNameLst>
                                          <p:attrName>style.visibility</p:attrName>
                                        </p:attrNameLst>
                                      </p:cBhvr>
                                      <p:to>
                                        <p:strVal val="visible"/>
                                      </p:to>
                                    </p:set>
                                    <p:animEffect filter="fade" transition="in">
                                      <p:cBhvr>
                                        <p:cTn id="24" dur="1000"/>
                                        <p:tgtEl>
                                          <p:spTgt spid="177">
                                            <p:txEl>
                                              <p:pRg st="0" end="0"/>
                                            </p:txEl>
                                          </p:spTgt>
                                        </p:tgtEl>
                                      </p:cBhvr>
                                    </p:animEffect>
                                  </p:childTnLst>
                                </p:cTn>
                              </p:par>
                              <p:par>
                                <p:cTn id="25" presetClass="entr" nodeType="withEffect" presetSubtype="0" presetID="10" grpId="2" fill="hold">
                                  <p:stCondLst>
                                    <p:cond delay="0"/>
                                  </p:stCondLst>
                                  <p:iterate type="el" backwards="0">
                                    <p:tmAbs val="0"/>
                                  </p:iterate>
                                  <p:childTnLst>
                                    <p:set>
                                      <p:cBhvr>
                                        <p:cTn id="26" fill="hold"/>
                                        <p:tgtEl>
                                          <p:spTgt spid="177">
                                            <p:txEl>
                                              <p:pRg st="1" end="1"/>
                                            </p:txEl>
                                          </p:spTgt>
                                        </p:tgtEl>
                                        <p:attrNameLst>
                                          <p:attrName>style.visibility</p:attrName>
                                        </p:attrNameLst>
                                      </p:cBhvr>
                                      <p:to>
                                        <p:strVal val="visible"/>
                                      </p:to>
                                    </p:set>
                                    <p:animEffect filter="fade" transition="in">
                                      <p:cBhvr>
                                        <p:cTn id="27" dur="1000"/>
                                        <p:tgtEl>
                                          <p:spTgt spid="177">
                                            <p:txEl>
                                              <p:pRg st="1" end="1"/>
                                            </p:txEl>
                                          </p:spTgt>
                                        </p:tgtEl>
                                      </p:cBhvr>
                                    </p:animEffect>
                                  </p:childTnLst>
                                </p:cTn>
                              </p:par>
                              <p:par>
                                <p:cTn id="28" presetClass="entr" nodeType="withEffect" presetSubtype="0" presetID="10" grpId="2" fill="hold">
                                  <p:stCondLst>
                                    <p:cond delay="0"/>
                                  </p:stCondLst>
                                  <p:iterate type="el" backwards="0">
                                    <p:tmAbs val="0"/>
                                  </p:iterate>
                                  <p:childTnLst>
                                    <p:set>
                                      <p:cBhvr>
                                        <p:cTn id="29" fill="hold"/>
                                        <p:tgtEl>
                                          <p:spTgt spid="177">
                                            <p:txEl>
                                              <p:pRg st="2" end="2"/>
                                            </p:txEl>
                                          </p:spTgt>
                                        </p:tgtEl>
                                        <p:attrNameLst>
                                          <p:attrName>style.visibility</p:attrName>
                                        </p:attrNameLst>
                                      </p:cBhvr>
                                      <p:to>
                                        <p:strVal val="visible"/>
                                      </p:to>
                                    </p:set>
                                    <p:animEffect filter="fade" transition="in">
                                      <p:cBhvr>
                                        <p:cTn id="30" dur="1000"/>
                                        <p:tgtEl>
                                          <p:spTgt spid="17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2" fill="hold">
                                  <p:stCondLst>
                                    <p:cond delay="0"/>
                                  </p:stCondLst>
                                  <p:iterate type="el" backwards="0">
                                    <p:tmAbs val="0"/>
                                  </p:iterate>
                                  <p:childTnLst>
                                    <p:set>
                                      <p:cBhvr>
                                        <p:cTn id="34" fill="hold"/>
                                        <p:tgtEl>
                                          <p:spTgt spid="177">
                                            <p:txEl>
                                              <p:pRg st="3" end="3"/>
                                            </p:txEl>
                                          </p:spTgt>
                                        </p:tgtEl>
                                        <p:attrNameLst>
                                          <p:attrName>style.visibility</p:attrName>
                                        </p:attrNameLst>
                                      </p:cBhvr>
                                      <p:to>
                                        <p:strVal val="visible"/>
                                      </p:to>
                                    </p:set>
                                    <p:animEffect filter="fade" transition="in">
                                      <p:cBhvr>
                                        <p:cTn id="35" dur="1000"/>
                                        <p:tgtEl>
                                          <p:spTgt spid="17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3" fill="hold">
                                  <p:stCondLst>
                                    <p:cond delay="0"/>
                                  </p:stCondLst>
                                  <p:iterate type="el" backwards="0">
                                    <p:tmAbs val="0"/>
                                  </p:iterate>
                                  <p:childTnLst>
                                    <p:set>
                                      <p:cBhvr>
                                        <p:cTn id="39" fill="hold"/>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3"/>
      <p:bldP build="p" bldLvl="1" animBg="1" rev="0" advAuto="0" spid="177" grpId="2"/>
      <p:bldP build="p" bldLvl="1" animBg="1" rev="0" advAuto="0" spid="17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3" name="Título 1"/>
          <p:cNvSpPr txBox="1"/>
          <p:nvPr>
            <p:ph type="title"/>
          </p:nvPr>
        </p:nvSpPr>
        <p:spPr>
          <a:prstGeom prst="rect">
            <a:avLst/>
          </a:prstGeom>
        </p:spPr>
        <p:txBody>
          <a:bodyPr anchor="ctr"/>
          <a:lstStyle>
            <a:lvl1pPr defTabSz="1609344">
              <a:defRPr sz="7040"/>
            </a:lvl1pPr>
          </a:lstStyle>
          <a:p>
            <a:pPr/>
            <a:r>
              <a:t>FLP: Leveraging Off-Chip Prediction for Prefetch Filtering</a:t>
            </a:r>
          </a:p>
        </p:txBody>
      </p:sp>
      <p:sp>
        <p:nvSpPr>
          <p:cNvPr id="184"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5" name="flp_flowchart.svg" descr="flp_flowchart.svg"/>
          <p:cNvPicPr>
            <a:picLocks noChangeAspect="1"/>
          </p:cNvPicPr>
          <p:nvPr/>
        </p:nvPicPr>
        <p:blipFill>
          <a:blip r:embed="rId3">
            <a:extLst/>
          </a:blip>
          <a:srcRect l="213" t="0" r="213" b="0"/>
          <a:stretch>
            <a:fillRect/>
          </a:stretch>
        </p:blipFill>
        <p:spPr>
          <a:xfrm>
            <a:off x="644466" y="2782091"/>
            <a:ext cx="10123468" cy="9329283"/>
          </a:xfrm>
          <a:prstGeom prst="rect">
            <a:avLst/>
          </a:prstGeom>
          <a:ln w="12700">
            <a:miter lim="400000"/>
          </a:ln>
        </p:spPr>
      </p:pic>
      <p:sp>
        <p:nvSpPr>
          <p:cNvPr id="186" name="FLP is a hashed perceptron predictor…"/>
          <p:cNvSpPr txBox="1"/>
          <p:nvPr>
            <p:ph type="body" sz="half" idx="1"/>
          </p:nvPr>
        </p:nvSpPr>
        <p:spPr>
          <a:xfrm>
            <a:off x="12196771" y="2782091"/>
            <a:ext cx="11072016" cy="9329283"/>
          </a:xfrm>
          <a:prstGeom prst="rect">
            <a:avLst/>
          </a:prstGeom>
        </p:spPr>
        <p:txBody>
          <a:bodyPr/>
          <a:lstStyle/>
          <a:p>
            <a:pPr marL="420623" indent="-420623" defTabSz="1682495">
              <a:spcBef>
                <a:spcPts val="1800"/>
              </a:spcBef>
              <a:defRPr sz="3680"/>
            </a:pPr>
            <a:r>
              <a:t>FLP is a hashed perceptron predictor</a:t>
            </a:r>
          </a:p>
          <a:p>
            <a:pPr marL="420623" indent="-420623" defTabSz="1682495">
              <a:spcBef>
                <a:spcPts val="1800"/>
              </a:spcBef>
              <a:defRPr sz="3680"/>
            </a:pPr>
            <a:r>
              <a:t>Utilizes several µ-arch features (history of load PCs, etc.)</a:t>
            </a:r>
          </a:p>
          <a:p>
            <a:pPr lvl="1" marL="841247" indent="-420623" defTabSz="1682495">
              <a:spcBef>
                <a:spcPts val="1800"/>
              </a:spcBef>
              <a:defRPr sz="3680"/>
            </a:pPr>
            <a:r>
              <a:t>Components (5 prediction tables, 128-1K entries, history of the last n-load PCs, virtual address bits, etc.)</a:t>
            </a:r>
          </a:p>
          <a:p>
            <a:pPr marL="420623" indent="-420623" defTabSz="1682495">
              <a:spcBef>
                <a:spcPts val="1800"/>
              </a:spcBef>
              <a:defRPr sz="3680"/>
            </a:pPr>
            <a:r>
              <a:t>FLP is consulted upon a load demand request</a:t>
            </a:r>
          </a:p>
          <a:p>
            <a:pPr marL="420623" indent="-420623" defTabSz="1682495">
              <a:spcBef>
                <a:spcPts val="1800"/>
              </a:spcBef>
              <a:defRPr sz="3680"/>
            </a:pPr>
            <a:r>
              <a:t>Prediction outcomes:</a:t>
            </a:r>
          </a:p>
          <a:p>
            <a:pPr lvl="1" marL="959317" indent="-491957" defTabSz="1682495">
              <a:lnSpc>
                <a:spcPct val="120000"/>
              </a:lnSpc>
              <a:spcBef>
                <a:spcPts val="1800"/>
              </a:spcBef>
              <a:buFontTx/>
              <a:buAutoNum type="arabicPeriod" startAt="1"/>
              <a:defRPr sz="3680"/>
            </a:pPr>
            <a:r>
              <a:t>On-Chip —&gt; No DRAM prefetch</a:t>
            </a:r>
          </a:p>
          <a:p>
            <a:pPr lvl="1" marL="959317" indent="-491957" defTabSz="1682495">
              <a:lnSpc>
                <a:spcPct val="120000"/>
              </a:lnSpc>
              <a:spcBef>
                <a:spcPts val="1800"/>
              </a:spcBef>
              <a:buFontTx/>
              <a:buAutoNum type="arabicPeriod" startAt="1"/>
              <a:defRPr sz="3680"/>
            </a:pPr>
            <a:r>
              <a:t>Off-Chip —&gt; DRAM prefetch from the core</a:t>
            </a:r>
          </a:p>
          <a:p>
            <a:pPr lvl="1" marL="959317" indent="-491957" defTabSz="1682495">
              <a:lnSpc>
                <a:spcPct val="120000"/>
              </a:lnSpc>
              <a:spcBef>
                <a:spcPts val="1800"/>
              </a:spcBef>
              <a:buFontTx/>
              <a:buAutoNum type="arabicPeriod" startAt="1"/>
              <a:defRPr sz="3680"/>
            </a:pPr>
            <a:r>
              <a:rPr b="1" u="sng"/>
              <a:t>Delayed Prediction</a:t>
            </a:r>
            <a:r>
              <a:t> —&gt; Delays DRAM prefetch after L1D lookup</a:t>
            </a:r>
          </a:p>
          <a:p>
            <a:pPr marL="368968" indent="-368968" defTabSz="1682495">
              <a:lnSpc>
                <a:spcPct val="100000"/>
              </a:lnSpc>
              <a:spcBef>
                <a:spcPts val="1800"/>
              </a:spcBef>
              <a:buFontTx/>
              <a:defRPr sz="3680"/>
            </a:pPr>
            <a:r>
              <a:t>FLP is trained when a request </a:t>
            </a:r>
            <a:r>
              <a:rPr b="1" u="sng"/>
              <a:t>returns</a:t>
            </a:r>
            <a:r>
              <a:t> to the core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5"/>
                                        </p:tgtEl>
                                        <p:attrNameLst>
                                          <p:attrName>style.visibility</p:attrName>
                                        </p:attrNameLst>
                                      </p:cBhvr>
                                      <p:to>
                                        <p:strVal val="visible"/>
                                      </p:to>
                                    </p:set>
                                    <p:animEffect filter="fade" transition="in">
                                      <p:cBhvr>
                                        <p:cTn id="7" dur="1000"/>
                                        <p:tgtEl>
                                          <p:spTgt spid="185"/>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86">
                                            <p:bg/>
                                          </p:spTgt>
                                        </p:tgtEl>
                                        <p:attrNameLst>
                                          <p:attrName>style.visibility</p:attrName>
                                        </p:attrNameLst>
                                      </p:cBhvr>
                                      <p:to>
                                        <p:strVal val="visible"/>
                                      </p:to>
                                    </p:set>
                                    <p:animEffect filter="fade" transition="in">
                                      <p:cBhvr>
                                        <p:cTn id="11" dur="1000"/>
                                        <p:tgtEl>
                                          <p:spTgt spid="186">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186">
                                            <p:txEl>
                                              <p:pRg st="0" end="0"/>
                                            </p:txEl>
                                          </p:spTgt>
                                        </p:tgtEl>
                                        <p:attrNameLst>
                                          <p:attrName>style.visibility</p:attrName>
                                        </p:attrNameLst>
                                      </p:cBhvr>
                                      <p:to>
                                        <p:strVal val="visible"/>
                                      </p:to>
                                    </p:set>
                                    <p:animEffect filter="fade" transition="in">
                                      <p:cBhvr>
                                        <p:cTn id="14" dur="1000"/>
                                        <p:tgtEl>
                                          <p:spTgt spid="18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186">
                                            <p:txEl>
                                              <p:pRg st="1" end="1"/>
                                            </p:txEl>
                                          </p:spTgt>
                                        </p:tgtEl>
                                        <p:attrNameLst>
                                          <p:attrName>style.visibility</p:attrName>
                                        </p:attrNameLst>
                                      </p:cBhvr>
                                      <p:to>
                                        <p:strVal val="visible"/>
                                      </p:to>
                                    </p:set>
                                    <p:animEffect filter="fade" transition="in">
                                      <p:cBhvr>
                                        <p:cTn id="19" dur="1000"/>
                                        <p:tgtEl>
                                          <p:spTgt spid="186">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186">
                                            <p:txEl>
                                              <p:pRg st="2" end="2"/>
                                            </p:txEl>
                                          </p:spTgt>
                                        </p:tgtEl>
                                        <p:attrNameLst>
                                          <p:attrName>style.visibility</p:attrName>
                                        </p:attrNameLst>
                                      </p:cBhvr>
                                      <p:to>
                                        <p:strVal val="visible"/>
                                      </p:to>
                                    </p:set>
                                    <p:animEffect filter="fade" transition="in">
                                      <p:cBhvr>
                                        <p:cTn id="22" dur="1000"/>
                                        <p:tgtEl>
                                          <p:spTgt spid="1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2" fill="hold">
                                  <p:stCondLst>
                                    <p:cond delay="0"/>
                                  </p:stCondLst>
                                  <p:iterate type="el" backwards="0">
                                    <p:tmAbs val="0"/>
                                  </p:iterate>
                                  <p:childTnLst>
                                    <p:set>
                                      <p:cBhvr>
                                        <p:cTn id="26" fill="hold"/>
                                        <p:tgtEl>
                                          <p:spTgt spid="186">
                                            <p:txEl>
                                              <p:pRg st="3" end="3"/>
                                            </p:txEl>
                                          </p:spTgt>
                                        </p:tgtEl>
                                        <p:attrNameLst>
                                          <p:attrName>style.visibility</p:attrName>
                                        </p:attrNameLst>
                                      </p:cBhvr>
                                      <p:to>
                                        <p:strVal val="visible"/>
                                      </p:to>
                                    </p:set>
                                    <p:animEffect filter="fade" transition="in">
                                      <p:cBhvr>
                                        <p:cTn id="27" dur="1000"/>
                                        <p:tgtEl>
                                          <p:spTgt spid="18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2" fill="hold">
                                  <p:stCondLst>
                                    <p:cond delay="0"/>
                                  </p:stCondLst>
                                  <p:iterate type="el" backwards="0">
                                    <p:tmAbs val="0"/>
                                  </p:iterate>
                                  <p:childTnLst>
                                    <p:set>
                                      <p:cBhvr>
                                        <p:cTn id="31" fill="hold"/>
                                        <p:tgtEl>
                                          <p:spTgt spid="186">
                                            <p:txEl>
                                              <p:pRg st="4" end="4"/>
                                            </p:txEl>
                                          </p:spTgt>
                                        </p:tgtEl>
                                        <p:attrNameLst>
                                          <p:attrName>style.visibility</p:attrName>
                                        </p:attrNameLst>
                                      </p:cBhvr>
                                      <p:to>
                                        <p:strVal val="visible"/>
                                      </p:to>
                                    </p:set>
                                    <p:animEffect filter="fade" transition="in">
                                      <p:cBhvr>
                                        <p:cTn id="32" dur="1000"/>
                                        <p:tgtEl>
                                          <p:spTgt spid="186">
                                            <p:txEl>
                                              <p:pRg st="4" end="4"/>
                                            </p:txEl>
                                          </p:spTgt>
                                        </p:tgtEl>
                                      </p:cBhvr>
                                    </p:animEffect>
                                  </p:childTnLst>
                                </p:cTn>
                              </p:par>
                              <p:par>
                                <p:cTn id="33" presetClass="entr" nodeType="withEffect" presetSubtype="0" presetID="10" grpId="2" fill="hold">
                                  <p:stCondLst>
                                    <p:cond delay="0"/>
                                  </p:stCondLst>
                                  <p:iterate type="el" backwards="0">
                                    <p:tmAbs val="0"/>
                                  </p:iterate>
                                  <p:childTnLst>
                                    <p:set>
                                      <p:cBhvr>
                                        <p:cTn id="34" fill="hold"/>
                                        <p:tgtEl>
                                          <p:spTgt spid="186">
                                            <p:txEl>
                                              <p:pRg st="5" end="5"/>
                                            </p:txEl>
                                          </p:spTgt>
                                        </p:tgtEl>
                                        <p:attrNameLst>
                                          <p:attrName>style.visibility</p:attrName>
                                        </p:attrNameLst>
                                      </p:cBhvr>
                                      <p:to>
                                        <p:strVal val="visible"/>
                                      </p:to>
                                    </p:set>
                                    <p:animEffect filter="fade" transition="in">
                                      <p:cBhvr>
                                        <p:cTn id="35" dur="1000"/>
                                        <p:tgtEl>
                                          <p:spTgt spid="186">
                                            <p:txEl>
                                              <p:pRg st="5" end="5"/>
                                            </p:txEl>
                                          </p:spTgt>
                                        </p:tgtEl>
                                      </p:cBhvr>
                                    </p:animEffect>
                                  </p:childTnLst>
                                </p:cTn>
                              </p:par>
                              <p:par>
                                <p:cTn id="36" presetClass="entr" nodeType="withEffect" presetSubtype="0" presetID="10" grpId="2" fill="hold">
                                  <p:stCondLst>
                                    <p:cond delay="0"/>
                                  </p:stCondLst>
                                  <p:iterate type="el" backwards="0">
                                    <p:tmAbs val="0"/>
                                  </p:iterate>
                                  <p:childTnLst>
                                    <p:set>
                                      <p:cBhvr>
                                        <p:cTn id="37" fill="hold"/>
                                        <p:tgtEl>
                                          <p:spTgt spid="186">
                                            <p:txEl>
                                              <p:pRg st="6" end="6"/>
                                            </p:txEl>
                                          </p:spTgt>
                                        </p:tgtEl>
                                        <p:attrNameLst>
                                          <p:attrName>style.visibility</p:attrName>
                                        </p:attrNameLst>
                                      </p:cBhvr>
                                      <p:to>
                                        <p:strVal val="visible"/>
                                      </p:to>
                                    </p:set>
                                    <p:animEffect filter="fade" transition="in">
                                      <p:cBhvr>
                                        <p:cTn id="38" dur="1000"/>
                                        <p:tgtEl>
                                          <p:spTgt spid="186">
                                            <p:txEl>
                                              <p:pRg st="6" end="6"/>
                                            </p:txEl>
                                          </p:spTgt>
                                        </p:tgtEl>
                                      </p:cBhvr>
                                    </p:animEffect>
                                  </p:childTnLst>
                                </p:cTn>
                              </p:par>
                              <p:par>
                                <p:cTn id="39" presetClass="entr" nodeType="withEffect" presetSubtype="0" presetID="10" grpId="2" fill="hold">
                                  <p:stCondLst>
                                    <p:cond delay="0"/>
                                  </p:stCondLst>
                                  <p:iterate type="el" backwards="0">
                                    <p:tmAbs val="0"/>
                                  </p:iterate>
                                  <p:childTnLst>
                                    <p:set>
                                      <p:cBhvr>
                                        <p:cTn id="40" fill="hold"/>
                                        <p:tgtEl>
                                          <p:spTgt spid="186">
                                            <p:txEl>
                                              <p:pRg st="7" end="7"/>
                                            </p:txEl>
                                          </p:spTgt>
                                        </p:tgtEl>
                                        <p:attrNameLst>
                                          <p:attrName>style.visibility</p:attrName>
                                        </p:attrNameLst>
                                      </p:cBhvr>
                                      <p:to>
                                        <p:strVal val="visible"/>
                                      </p:to>
                                    </p:set>
                                    <p:animEffect filter="fade" transition="in">
                                      <p:cBhvr>
                                        <p:cTn id="41" dur="1000"/>
                                        <p:tgtEl>
                                          <p:spTgt spid="186">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10" grpId="2" fill="hold">
                                  <p:stCondLst>
                                    <p:cond delay="0"/>
                                  </p:stCondLst>
                                  <p:iterate type="el" backwards="0">
                                    <p:tmAbs val="0"/>
                                  </p:iterate>
                                  <p:childTnLst>
                                    <p:set>
                                      <p:cBhvr>
                                        <p:cTn id="45" fill="hold"/>
                                        <p:tgtEl>
                                          <p:spTgt spid="186">
                                            <p:txEl>
                                              <p:pRg st="8" end="8"/>
                                            </p:txEl>
                                          </p:spTgt>
                                        </p:tgtEl>
                                        <p:attrNameLst>
                                          <p:attrName>style.visibility</p:attrName>
                                        </p:attrNameLst>
                                      </p:cBhvr>
                                      <p:to>
                                        <p:strVal val="visible"/>
                                      </p:to>
                                    </p:set>
                                    <p:animEffect filter="fade" transition="in">
                                      <p:cBhvr>
                                        <p:cTn id="46" dur="1000"/>
                                        <p:tgtEl>
                                          <p:spTgt spid="186">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1"/>
      <p:bldP build="p" bldLvl="1" animBg="1" rev="0" advAuto="0" spid="186"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9" name="Título 1"/>
          <p:cNvSpPr txBox="1"/>
          <p:nvPr>
            <p:ph type="title"/>
          </p:nvPr>
        </p:nvSpPr>
        <p:spPr>
          <a:prstGeom prst="rect">
            <a:avLst/>
          </a:prstGeom>
        </p:spPr>
        <p:txBody>
          <a:bodyPr anchor="ctr"/>
          <a:lstStyle>
            <a:lvl1pPr defTabSz="1426463">
              <a:defRPr sz="6240"/>
            </a:lvl1pPr>
          </a:lstStyle>
          <a:p>
            <a:pPr/>
            <a:r>
              <a:t>SLP: An Approach to Off-Chip Prediction-based Prefetch Filtering</a:t>
            </a:r>
          </a:p>
        </p:txBody>
      </p:sp>
      <p:sp>
        <p:nvSpPr>
          <p:cNvPr id="190"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1" name="slp_flowchart.svg" descr="slp_flowchart.svg"/>
          <p:cNvPicPr>
            <a:picLocks noChangeAspect="1"/>
          </p:cNvPicPr>
          <p:nvPr/>
        </p:nvPicPr>
        <p:blipFill>
          <a:blip r:embed="rId3">
            <a:extLst/>
          </a:blip>
          <a:srcRect l="357" t="0" r="357" b="0"/>
          <a:stretch>
            <a:fillRect/>
          </a:stretch>
        </p:blipFill>
        <p:spPr>
          <a:xfrm>
            <a:off x="137905" y="3075018"/>
            <a:ext cx="9877279" cy="7235248"/>
          </a:xfrm>
          <a:prstGeom prst="rect">
            <a:avLst/>
          </a:prstGeom>
          <a:ln w="12700">
            <a:miter lim="400000"/>
          </a:ln>
        </p:spPr>
      </p:pic>
      <p:sp>
        <p:nvSpPr>
          <p:cNvPr id="192" name="SLP is a hashed perceptron predictor…"/>
          <p:cNvSpPr txBox="1"/>
          <p:nvPr>
            <p:ph type="body" sz="half" idx="1"/>
          </p:nvPr>
        </p:nvSpPr>
        <p:spPr>
          <a:xfrm>
            <a:off x="12196771" y="2782091"/>
            <a:ext cx="11072016" cy="9329283"/>
          </a:xfrm>
          <a:prstGeom prst="rect">
            <a:avLst/>
          </a:prstGeom>
        </p:spPr>
        <p:txBody>
          <a:bodyPr/>
          <a:lstStyle/>
          <a:p>
            <a:pPr marL="429768" indent="-429768" defTabSz="1719072">
              <a:spcBef>
                <a:spcPts val="1800"/>
              </a:spcBef>
              <a:defRPr sz="3759"/>
            </a:pPr>
            <a:r>
              <a:t>SLP is a hashed perceptron predictor</a:t>
            </a:r>
          </a:p>
          <a:p>
            <a:pPr marL="429768" indent="-429768" defTabSz="1719072">
              <a:spcBef>
                <a:spcPts val="1800"/>
              </a:spcBef>
              <a:defRPr sz="3759"/>
            </a:pPr>
            <a:r>
              <a:t>Utilizes several µ-arch features (history of load PCs, etc.)</a:t>
            </a:r>
          </a:p>
          <a:p>
            <a:pPr lvl="1" marL="859536" indent="-429768" defTabSz="1719072">
              <a:spcBef>
                <a:spcPts val="1800"/>
              </a:spcBef>
              <a:defRPr sz="3759"/>
            </a:pPr>
            <a:r>
              <a:t>Components (6 prediction tables, 128-1K entries, history of the last n-load PCs, physical address bits, output of FLP, etc.)</a:t>
            </a:r>
          </a:p>
          <a:p>
            <a:pPr marL="429768" indent="-429768" defTabSz="1719072">
              <a:spcBef>
                <a:spcPts val="1800"/>
              </a:spcBef>
              <a:defRPr sz="3759"/>
            </a:pPr>
            <a:r>
              <a:t>SLP is consulted upon a L1D prefetch request emission</a:t>
            </a:r>
          </a:p>
          <a:p>
            <a:pPr marL="429768" indent="-429768" defTabSz="1719072">
              <a:spcBef>
                <a:spcPts val="1800"/>
              </a:spcBef>
              <a:defRPr sz="3759"/>
            </a:pPr>
            <a:r>
              <a:t>Prediction outcomes:</a:t>
            </a:r>
          </a:p>
          <a:p>
            <a:pPr lvl="1" marL="980172" indent="-502652" defTabSz="1719072">
              <a:spcBef>
                <a:spcPts val="1800"/>
              </a:spcBef>
              <a:buFontTx/>
              <a:buAutoNum type="arabicPeriod" startAt="1"/>
              <a:defRPr sz="3759"/>
            </a:pPr>
            <a:r>
              <a:t>On-Chip —&gt; the prefetch request is issued</a:t>
            </a:r>
          </a:p>
          <a:p>
            <a:pPr lvl="1" marL="980172" indent="-502652" defTabSz="1719072">
              <a:lnSpc>
                <a:spcPct val="120000"/>
              </a:lnSpc>
              <a:spcBef>
                <a:spcPts val="1800"/>
              </a:spcBef>
              <a:buFontTx/>
              <a:buAutoNum type="arabicPeriod" startAt="1"/>
              <a:defRPr sz="3759"/>
            </a:pPr>
            <a:r>
              <a:t>Off-Chip —&gt; the prefetch request is discarded</a:t>
            </a:r>
          </a:p>
          <a:p>
            <a:pPr marL="376989" indent="-376989" defTabSz="1719072">
              <a:lnSpc>
                <a:spcPct val="100000"/>
              </a:lnSpc>
              <a:spcBef>
                <a:spcPts val="1800"/>
              </a:spcBef>
              <a:buFontTx/>
              <a:defRPr sz="3759"/>
            </a:pPr>
            <a:r>
              <a:t>Similarly to FLP, SLP is trained upon the </a:t>
            </a:r>
            <a:r>
              <a:rPr b="1" u="sng"/>
              <a:t>completion</a:t>
            </a:r>
            <a:r>
              <a:t> of an L1D prefetch request.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1"/>
                                        </p:tgtEl>
                                        <p:attrNameLst>
                                          <p:attrName>style.visibility</p:attrName>
                                        </p:attrNameLst>
                                      </p:cBhvr>
                                      <p:to>
                                        <p:strVal val="visible"/>
                                      </p:to>
                                    </p:set>
                                    <p:animEffect filter="fade" transition="in">
                                      <p:cBhvr>
                                        <p:cTn id="7" dur="1000"/>
                                        <p:tgtEl>
                                          <p:spTgt spid="191"/>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92">
                                            <p:bg/>
                                          </p:spTgt>
                                        </p:tgtEl>
                                        <p:attrNameLst>
                                          <p:attrName>style.visibility</p:attrName>
                                        </p:attrNameLst>
                                      </p:cBhvr>
                                      <p:to>
                                        <p:strVal val="visible"/>
                                      </p:to>
                                    </p:set>
                                    <p:animEffect filter="fade" transition="in">
                                      <p:cBhvr>
                                        <p:cTn id="11" dur="1000"/>
                                        <p:tgtEl>
                                          <p:spTgt spid="192">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192">
                                            <p:txEl>
                                              <p:pRg st="0" end="0"/>
                                            </p:txEl>
                                          </p:spTgt>
                                        </p:tgtEl>
                                        <p:attrNameLst>
                                          <p:attrName>style.visibility</p:attrName>
                                        </p:attrNameLst>
                                      </p:cBhvr>
                                      <p:to>
                                        <p:strVal val="visible"/>
                                      </p:to>
                                    </p:set>
                                    <p:animEffect filter="fade" transition="in">
                                      <p:cBhvr>
                                        <p:cTn id="14" dur="1000"/>
                                        <p:tgtEl>
                                          <p:spTgt spid="19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192">
                                            <p:txEl>
                                              <p:pRg st="1" end="1"/>
                                            </p:txEl>
                                          </p:spTgt>
                                        </p:tgtEl>
                                        <p:attrNameLst>
                                          <p:attrName>style.visibility</p:attrName>
                                        </p:attrNameLst>
                                      </p:cBhvr>
                                      <p:to>
                                        <p:strVal val="visible"/>
                                      </p:to>
                                    </p:set>
                                    <p:animEffect filter="fade" transition="in">
                                      <p:cBhvr>
                                        <p:cTn id="19" dur="1000"/>
                                        <p:tgtEl>
                                          <p:spTgt spid="192">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192">
                                            <p:txEl>
                                              <p:pRg st="2" end="2"/>
                                            </p:txEl>
                                          </p:spTgt>
                                        </p:tgtEl>
                                        <p:attrNameLst>
                                          <p:attrName>style.visibility</p:attrName>
                                        </p:attrNameLst>
                                      </p:cBhvr>
                                      <p:to>
                                        <p:strVal val="visible"/>
                                      </p:to>
                                    </p:set>
                                    <p:animEffect filter="fade" transition="in">
                                      <p:cBhvr>
                                        <p:cTn id="22" dur="1000"/>
                                        <p:tgtEl>
                                          <p:spTgt spid="19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2" fill="hold">
                                  <p:stCondLst>
                                    <p:cond delay="0"/>
                                  </p:stCondLst>
                                  <p:iterate type="el" backwards="0">
                                    <p:tmAbs val="0"/>
                                  </p:iterate>
                                  <p:childTnLst>
                                    <p:set>
                                      <p:cBhvr>
                                        <p:cTn id="26" fill="hold"/>
                                        <p:tgtEl>
                                          <p:spTgt spid="192">
                                            <p:txEl>
                                              <p:pRg st="3" end="3"/>
                                            </p:txEl>
                                          </p:spTgt>
                                        </p:tgtEl>
                                        <p:attrNameLst>
                                          <p:attrName>style.visibility</p:attrName>
                                        </p:attrNameLst>
                                      </p:cBhvr>
                                      <p:to>
                                        <p:strVal val="visible"/>
                                      </p:to>
                                    </p:set>
                                    <p:animEffect filter="fade" transition="in">
                                      <p:cBhvr>
                                        <p:cTn id="27" dur="1000"/>
                                        <p:tgtEl>
                                          <p:spTgt spid="19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2" fill="hold">
                                  <p:stCondLst>
                                    <p:cond delay="0"/>
                                  </p:stCondLst>
                                  <p:iterate type="el" backwards="0">
                                    <p:tmAbs val="0"/>
                                  </p:iterate>
                                  <p:childTnLst>
                                    <p:set>
                                      <p:cBhvr>
                                        <p:cTn id="31" fill="hold"/>
                                        <p:tgtEl>
                                          <p:spTgt spid="192">
                                            <p:txEl>
                                              <p:pRg st="4" end="4"/>
                                            </p:txEl>
                                          </p:spTgt>
                                        </p:tgtEl>
                                        <p:attrNameLst>
                                          <p:attrName>style.visibility</p:attrName>
                                        </p:attrNameLst>
                                      </p:cBhvr>
                                      <p:to>
                                        <p:strVal val="visible"/>
                                      </p:to>
                                    </p:set>
                                    <p:animEffect filter="fade" transition="in">
                                      <p:cBhvr>
                                        <p:cTn id="32" dur="1000"/>
                                        <p:tgtEl>
                                          <p:spTgt spid="192">
                                            <p:txEl>
                                              <p:pRg st="4" end="4"/>
                                            </p:txEl>
                                          </p:spTgt>
                                        </p:tgtEl>
                                      </p:cBhvr>
                                    </p:animEffect>
                                  </p:childTnLst>
                                </p:cTn>
                              </p:par>
                              <p:par>
                                <p:cTn id="33" presetClass="entr" nodeType="withEffect" presetSubtype="0" presetID="10" grpId="2" fill="hold">
                                  <p:stCondLst>
                                    <p:cond delay="0"/>
                                  </p:stCondLst>
                                  <p:iterate type="el" backwards="0">
                                    <p:tmAbs val="0"/>
                                  </p:iterate>
                                  <p:childTnLst>
                                    <p:set>
                                      <p:cBhvr>
                                        <p:cTn id="34" fill="hold"/>
                                        <p:tgtEl>
                                          <p:spTgt spid="192">
                                            <p:txEl>
                                              <p:pRg st="5" end="5"/>
                                            </p:txEl>
                                          </p:spTgt>
                                        </p:tgtEl>
                                        <p:attrNameLst>
                                          <p:attrName>style.visibility</p:attrName>
                                        </p:attrNameLst>
                                      </p:cBhvr>
                                      <p:to>
                                        <p:strVal val="visible"/>
                                      </p:to>
                                    </p:set>
                                    <p:animEffect filter="fade" transition="in">
                                      <p:cBhvr>
                                        <p:cTn id="35" dur="1000"/>
                                        <p:tgtEl>
                                          <p:spTgt spid="192">
                                            <p:txEl>
                                              <p:pRg st="5" end="5"/>
                                            </p:txEl>
                                          </p:spTgt>
                                        </p:tgtEl>
                                      </p:cBhvr>
                                    </p:animEffect>
                                  </p:childTnLst>
                                </p:cTn>
                              </p:par>
                              <p:par>
                                <p:cTn id="36" presetClass="entr" nodeType="withEffect" presetSubtype="0" presetID="10" grpId="2" fill="hold">
                                  <p:stCondLst>
                                    <p:cond delay="0"/>
                                  </p:stCondLst>
                                  <p:iterate type="el" backwards="0">
                                    <p:tmAbs val="0"/>
                                  </p:iterate>
                                  <p:childTnLst>
                                    <p:set>
                                      <p:cBhvr>
                                        <p:cTn id="37" fill="hold"/>
                                        <p:tgtEl>
                                          <p:spTgt spid="192">
                                            <p:txEl>
                                              <p:pRg st="6" end="6"/>
                                            </p:txEl>
                                          </p:spTgt>
                                        </p:tgtEl>
                                        <p:attrNameLst>
                                          <p:attrName>style.visibility</p:attrName>
                                        </p:attrNameLst>
                                      </p:cBhvr>
                                      <p:to>
                                        <p:strVal val="visible"/>
                                      </p:to>
                                    </p:set>
                                    <p:animEffect filter="fade" transition="in">
                                      <p:cBhvr>
                                        <p:cTn id="38" dur="1000"/>
                                        <p:tgtEl>
                                          <p:spTgt spid="19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10" grpId="2" fill="hold">
                                  <p:stCondLst>
                                    <p:cond delay="0"/>
                                  </p:stCondLst>
                                  <p:iterate type="el" backwards="0">
                                    <p:tmAbs val="0"/>
                                  </p:iterate>
                                  <p:childTnLst>
                                    <p:set>
                                      <p:cBhvr>
                                        <p:cTn id="42" fill="hold"/>
                                        <p:tgtEl>
                                          <p:spTgt spid="192">
                                            <p:txEl>
                                              <p:pRg st="7" end="7"/>
                                            </p:txEl>
                                          </p:spTgt>
                                        </p:tgtEl>
                                        <p:attrNameLst>
                                          <p:attrName>style.visibility</p:attrName>
                                        </p:attrNameLst>
                                      </p:cBhvr>
                                      <p:to>
                                        <p:strVal val="visible"/>
                                      </p:to>
                                    </p:set>
                                    <p:animEffect filter="fade" transition="in">
                                      <p:cBhvr>
                                        <p:cTn id="43" dur="1000"/>
                                        <p:tgtEl>
                                          <p:spTgt spid="192">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P build="p" bldLvl="1" animBg="1" rev="0" advAuto="0" spid="192"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95" name="Título 1"/>
          <p:cNvSpPr txBox="1"/>
          <p:nvPr>
            <p:ph type="title"/>
          </p:nvPr>
        </p:nvSpPr>
        <p:spPr>
          <a:prstGeom prst="rect">
            <a:avLst/>
          </a:prstGeom>
        </p:spPr>
        <p:txBody>
          <a:bodyPr anchor="ctr"/>
          <a:lstStyle>
            <a:lvl1pPr defTabSz="1426463">
              <a:defRPr sz="6240"/>
            </a:lvl1pPr>
          </a:lstStyle>
          <a:p>
            <a:pPr/>
            <a:r>
              <a:t>TLP: An Approach to Off-Chip Prediction-based Prefetch Filtering</a:t>
            </a:r>
          </a:p>
        </p:txBody>
      </p:sp>
      <p:sp>
        <p:nvSpPr>
          <p:cNvPr id="196"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7" name="The Two Level Perceptron (TLP) Predictor combines the FLP and the SLP…"/>
          <p:cNvSpPr txBox="1"/>
          <p:nvPr>
            <p:ph type="body" sz="quarter" idx="1"/>
          </p:nvPr>
        </p:nvSpPr>
        <p:spPr>
          <a:xfrm>
            <a:off x="872510" y="9883585"/>
            <a:ext cx="11414251" cy="3015904"/>
          </a:xfrm>
          <a:prstGeom prst="rect">
            <a:avLst/>
          </a:prstGeom>
        </p:spPr>
        <p:txBody>
          <a:bodyPr/>
          <a:lstStyle/>
          <a:p>
            <a:pPr/>
            <a:r>
              <a:t>The </a:t>
            </a:r>
            <a:r>
              <a:rPr i="1"/>
              <a:t>Two Level Perceptron (TLP)</a:t>
            </a:r>
            <a:r>
              <a:t> Predictor combines the </a:t>
            </a:r>
            <a:r>
              <a:rPr i="1"/>
              <a:t>FLP</a:t>
            </a:r>
            <a:r>
              <a:t> and the </a:t>
            </a:r>
            <a:r>
              <a:rPr i="1"/>
              <a:t>SLP</a:t>
            </a:r>
          </a:p>
          <a:p>
            <a:pPr/>
            <a:r>
              <a:t>It allows a layered perceptron design</a:t>
            </a:r>
          </a:p>
          <a:p>
            <a:pPr lvl="1" marL="914400" indent="-457200"/>
            <a:r>
              <a:t>SLP uses the output of the FLP as an input</a:t>
            </a:r>
          </a:p>
        </p:txBody>
      </p:sp>
      <p:sp>
        <p:nvSpPr>
          <p:cNvPr id="198" name="❶ FLP provides confidence on a load going off-chip…"/>
          <p:cNvSpPr txBox="1"/>
          <p:nvPr/>
        </p:nvSpPr>
        <p:spPr>
          <a:xfrm>
            <a:off x="12421952" y="9067074"/>
            <a:ext cx="11582828" cy="4648926"/>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defTabSz="1792223">
              <a:lnSpc>
                <a:spcPct val="90000"/>
              </a:lnSpc>
              <a:spcBef>
                <a:spcPts val="1900"/>
              </a:spcBef>
              <a:defRPr sz="3920">
                <a:solidFill>
                  <a:srgbClr val="000000"/>
                </a:solidFill>
              </a:defRPr>
            </a:pPr>
            <a:r>
              <a:t>❶ FLP provides confidence on a load going off-chip</a:t>
            </a:r>
          </a:p>
          <a:p>
            <a:pPr marL="393031" indent="-393031" defTabSz="1792223">
              <a:lnSpc>
                <a:spcPct val="90000"/>
              </a:lnSpc>
              <a:spcBef>
                <a:spcPts val="1900"/>
              </a:spcBef>
              <a:buSzPct val="100000"/>
              <a:buChar char="•"/>
              <a:defRPr sz="3920">
                <a:solidFill>
                  <a:srgbClr val="000000"/>
                </a:solidFill>
              </a:defRPr>
            </a:pPr>
            <a:r>
              <a:t>High confidence triggers speculative DRAM request ❷</a:t>
            </a:r>
          </a:p>
          <a:p>
            <a:pPr marL="393031" indent="-393031" defTabSz="1792223">
              <a:lnSpc>
                <a:spcPct val="90000"/>
              </a:lnSpc>
              <a:spcBef>
                <a:spcPts val="1900"/>
              </a:spcBef>
              <a:buSzPct val="100000"/>
              <a:buChar char="•"/>
              <a:defRPr sz="3920">
                <a:solidFill>
                  <a:srgbClr val="000000"/>
                </a:solidFill>
              </a:defRPr>
            </a:pPr>
            <a:r>
              <a:t>Low confidence delays DRAM request until L1D miss ❸</a:t>
            </a:r>
          </a:p>
          <a:p>
            <a:pPr marL="393031" indent="-393031" defTabSz="1792223">
              <a:lnSpc>
                <a:spcPct val="90000"/>
              </a:lnSpc>
              <a:spcBef>
                <a:spcPts val="1900"/>
              </a:spcBef>
              <a:buSzPct val="100000"/>
              <a:buChar char="•"/>
              <a:defRPr sz="3920">
                <a:solidFill>
                  <a:srgbClr val="000000"/>
                </a:solidFill>
              </a:defRPr>
            </a:pPr>
            <a:r>
              <a:t>If predicted to be on-chip, no action taken ❹</a:t>
            </a:r>
          </a:p>
        </p:txBody>
      </p:sp>
      <p:pic>
        <p:nvPicPr>
          <p:cNvPr id="199" name="tlp_hpca_cartoon_slides.svg" descr="tlp_hpca_cartoon_slides.svg"/>
          <p:cNvPicPr>
            <a:picLocks noChangeAspect="1"/>
          </p:cNvPicPr>
          <p:nvPr/>
        </p:nvPicPr>
        <p:blipFill>
          <a:blip r:embed="rId3">
            <a:extLst/>
          </a:blip>
          <a:stretch>
            <a:fillRect/>
          </a:stretch>
        </p:blipFill>
        <p:spPr>
          <a:xfrm>
            <a:off x="3830737" y="2071494"/>
            <a:ext cx="16722526" cy="699401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fade" transition="in">
                                      <p:cBhvr>
                                        <p:cTn id="7" dur="1000"/>
                                        <p:tgtEl>
                                          <p:spTgt spid="199"/>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97">
                                            <p:bg/>
                                          </p:spTgt>
                                        </p:tgtEl>
                                        <p:attrNameLst>
                                          <p:attrName>style.visibility</p:attrName>
                                        </p:attrNameLst>
                                      </p:cBhvr>
                                      <p:to>
                                        <p:strVal val="visible"/>
                                      </p:to>
                                    </p:set>
                                    <p:animEffect filter="fade" transition="in">
                                      <p:cBhvr>
                                        <p:cTn id="11" dur="1000"/>
                                        <p:tgtEl>
                                          <p:spTgt spid="197">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197">
                                            <p:txEl>
                                              <p:pRg st="0" end="0"/>
                                            </p:txEl>
                                          </p:spTgt>
                                        </p:tgtEl>
                                        <p:attrNameLst>
                                          <p:attrName>style.visibility</p:attrName>
                                        </p:attrNameLst>
                                      </p:cBhvr>
                                      <p:to>
                                        <p:strVal val="visible"/>
                                      </p:to>
                                    </p:set>
                                    <p:animEffect filter="fade" transition="in">
                                      <p:cBhvr>
                                        <p:cTn id="14" dur="1000"/>
                                        <p:tgtEl>
                                          <p:spTgt spid="19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197">
                                            <p:txEl>
                                              <p:pRg st="1" end="1"/>
                                            </p:txEl>
                                          </p:spTgt>
                                        </p:tgtEl>
                                        <p:attrNameLst>
                                          <p:attrName>style.visibility</p:attrName>
                                        </p:attrNameLst>
                                      </p:cBhvr>
                                      <p:to>
                                        <p:strVal val="visible"/>
                                      </p:to>
                                    </p:set>
                                    <p:animEffect filter="fade" transition="in">
                                      <p:cBhvr>
                                        <p:cTn id="19" dur="1000"/>
                                        <p:tgtEl>
                                          <p:spTgt spid="197">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197">
                                            <p:txEl>
                                              <p:pRg st="2" end="2"/>
                                            </p:txEl>
                                          </p:spTgt>
                                        </p:tgtEl>
                                        <p:attrNameLst>
                                          <p:attrName>style.visibility</p:attrName>
                                        </p:attrNameLst>
                                      </p:cBhvr>
                                      <p:to>
                                        <p:strVal val="visible"/>
                                      </p:to>
                                    </p:set>
                                    <p:animEffect filter="fade" transition="in">
                                      <p:cBhvr>
                                        <p:cTn id="22" dur="1000"/>
                                        <p:tgtEl>
                                          <p:spTgt spid="1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3" fill="hold">
                                  <p:stCondLst>
                                    <p:cond delay="0"/>
                                  </p:stCondLst>
                                  <p:iterate type="el" backwards="0">
                                    <p:tmAbs val="0"/>
                                  </p:iterate>
                                  <p:childTnLst>
                                    <p:set>
                                      <p:cBhvr>
                                        <p:cTn id="26" fill="hold"/>
                                        <p:tgtEl>
                                          <p:spTgt spid="198">
                                            <p:bg/>
                                          </p:spTgt>
                                        </p:tgtEl>
                                        <p:attrNameLst>
                                          <p:attrName>style.visibility</p:attrName>
                                        </p:attrNameLst>
                                      </p:cBhvr>
                                      <p:to>
                                        <p:strVal val="visible"/>
                                      </p:to>
                                    </p:set>
                                    <p:animEffect filter="fade" transition="in">
                                      <p:cBhvr>
                                        <p:cTn id="27" dur="1000"/>
                                        <p:tgtEl>
                                          <p:spTgt spid="198">
                                            <p:bg/>
                                          </p:spTgt>
                                        </p:tgtEl>
                                      </p:cBhvr>
                                    </p:animEffect>
                                  </p:childTnLst>
                                </p:cTn>
                              </p:par>
                              <p:par>
                                <p:cTn id="28" presetClass="entr" nodeType="withEffect" presetSubtype="0" presetID="10" grpId="3" fill="hold">
                                  <p:stCondLst>
                                    <p:cond delay="0"/>
                                  </p:stCondLst>
                                  <p:iterate type="el" backwards="0">
                                    <p:tmAbs val="0"/>
                                  </p:iterate>
                                  <p:childTnLst>
                                    <p:set>
                                      <p:cBhvr>
                                        <p:cTn id="29" fill="hold"/>
                                        <p:tgtEl>
                                          <p:spTgt spid="198">
                                            <p:txEl>
                                              <p:pRg st="0" end="0"/>
                                            </p:txEl>
                                          </p:spTgt>
                                        </p:tgtEl>
                                        <p:attrNameLst>
                                          <p:attrName>style.visibility</p:attrName>
                                        </p:attrNameLst>
                                      </p:cBhvr>
                                      <p:to>
                                        <p:strVal val="visible"/>
                                      </p:to>
                                    </p:set>
                                    <p:animEffect filter="fade" transition="in">
                                      <p:cBhvr>
                                        <p:cTn id="30" dur="1000"/>
                                        <p:tgtEl>
                                          <p:spTgt spid="19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3" fill="hold">
                                  <p:stCondLst>
                                    <p:cond delay="0"/>
                                  </p:stCondLst>
                                  <p:iterate type="el" backwards="0">
                                    <p:tmAbs val="0"/>
                                  </p:iterate>
                                  <p:childTnLst>
                                    <p:set>
                                      <p:cBhvr>
                                        <p:cTn id="34" fill="hold"/>
                                        <p:tgtEl>
                                          <p:spTgt spid="198">
                                            <p:txEl>
                                              <p:pRg st="1" end="1"/>
                                            </p:txEl>
                                          </p:spTgt>
                                        </p:tgtEl>
                                        <p:attrNameLst>
                                          <p:attrName>style.visibility</p:attrName>
                                        </p:attrNameLst>
                                      </p:cBhvr>
                                      <p:to>
                                        <p:strVal val="visible"/>
                                      </p:to>
                                    </p:set>
                                    <p:animEffect filter="fade" transition="in">
                                      <p:cBhvr>
                                        <p:cTn id="35" dur="1000"/>
                                        <p:tgtEl>
                                          <p:spTgt spid="19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3" fill="hold">
                                  <p:stCondLst>
                                    <p:cond delay="0"/>
                                  </p:stCondLst>
                                  <p:iterate type="el" backwards="0">
                                    <p:tmAbs val="0"/>
                                  </p:iterate>
                                  <p:childTnLst>
                                    <p:set>
                                      <p:cBhvr>
                                        <p:cTn id="39" fill="hold"/>
                                        <p:tgtEl>
                                          <p:spTgt spid="198">
                                            <p:txEl>
                                              <p:pRg st="2" end="2"/>
                                            </p:txEl>
                                          </p:spTgt>
                                        </p:tgtEl>
                                        <p:attrNameLst>
                                          <p:attrName>style.visibility</p:attrName>
                                        </p:attrNameLst>
                                      </p:cBhvr>
                                      <p:to>
                                        <p:strVal val="visible"/>
                                      </p:to>
                                    </p:set>
                                    <p:animEffect filter="fade" transition="in">
                                      <p:cBhvr>
                                        <p:cTn id="40" dur="1000"/>
                                        <p:tgtEl>
                                          <p:spTgt spid="19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3" fill="hold">
                                  <p:stCondLst>
                                    <p:cond delay="0"/>
                                  </p:stCondLst>
                                  <p:iterate type="el" backwards="0">
                                    <p:tmAbs val="0"/>
                                  </p:iterate>
                                  <p:childTnLst>
                                    <p:set>
                                      <p:cBhvr>
                                        <p:cTn id="44" fill="hold"/>
                                        <p:tgtEl>
                                          <p:spTgt spid="198">
                                            <p:txEl>
                                              <p:pRg st="3" end="3"/>
                                            </p:txEl>
                                          </p:spTgt>
                                        </p:tgtEl>
                                        <p:attrNameLst>
                                          <p:attrName>style.visibility</p:attrName>
                                        </p:attrNameLst>
                                      </p:cBhvr>
                                      <p:to>
                                        <p:strVal val="visible"/>
                                      </p:to>
                                    </p:set>
                                    <p:animEffect filter="fade" transition="in">
                                      <p:cBhvr>
                                        <p:cTn id="45" dur="1000"/>
                                        <p:tgtEl>
                                          <p:spTgt spid="19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7" grpId="2"/>
      <p:bldP build="p" bldLvl="1" animBg="1" rev="0" advAuto="0" spid="198" grpId="3"/>
      <p:bldP build="whole" bldLvl="1" animBg="1" rev="0" advAuto="0" spid="199"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02" name="Título 1"/>
          <p:cNvSpPr txBox="1"/>
          <p:nvPr>
            <p:ph type="title"/>
          </p:nvPr>
        </p:nvSpPr>
        <p:spPr>
          <a:prstGeom prst="rect">
            <a:avLst/>
          </a:prstGeom>
        </p:spPr>
        <p:txBody>
          <a:bodyPr anchor="ctr"/>
          <a:lstStyle>
            <a:lvl1pPr defTabSz="1426463">
              <a:defRPr sz="6240"/>
            </a:lvl1pPr>
          </a:lstStyle>
          <a:p>
            <a:pPr/>
            <a:r>
              <a:t>TLP: An Approach to Off-Chip Prediction-based Prefetch Filtering</a:t>
            </a:r>
          </a:p>
        </p:txBody>
      </p:sp>
      <p:sp>
        <p:nvSpPr>
          <p:cNvPr id="203"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4" name="SLP is consulted upon L1D prefetch requests ❺…"/>
          <p:cNvSpPr txBox="1"/>
          <p:nvPr/>
        </p:nvSpPr>
        <p:spPr>
          <a:xfrm>
            <a:off x="12985090" y="9067074"/>
            <a:ext cx="10986210" cy="4648926"/>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lnSpc>
                <a:spcPct val="90000"/>
              </a:lnSpc>
              <a:spcBef>
                <a:spcPts val="2000"/>
              </a:spcBef>
              <a:defRPr sz="4000">
                <a:solidFill>
                  <a:srgbClr val="000000"/>
                </a:solidFill>
              </a:defRPr>
            </a:pPr>
            <a:r>
              <a:t>SLP is consulted upon L1D prefetch requests ❺</a:t>
            </a:r>
          </a:p>
          <a:p>
            <a:pPr marL="401052" indent="-401052">
              <a:lnSpc>
                <a:spcPct val="90000"/>
              </a:lnSpc>
              <a:spcBef>
                <a:spcPts val="2000"/>
              </a:spcBef>
              <a:buSzPct val="100000"/>
              <a:buChar char="•"/>
              <a:defRPr sz="4000">
                <a:solidFill>
                  <a:srgbClr val="000000"/>
                </a:solidFill>
              </a:defRPr>
            </a:pPr>
            <a:r>
              <a:t>If the request is predicted to be off-chip ❻, the request is discarded</a:t>
            </a:r>
          </a:p>
          <a:p>
            <a:pPr marL="401052" indent="-401052">
              <a:lnSpc>
                <a:spcPct val="90000"/>
              </a:lnSpc>
              <a:spcBef>
                <a:spcPts val="2000"/>
              </a:spcBef>
              <a:buSzPct val="100000"/>
              <a:buChar char="•"/>
              <a:defRPr sz="4000">
                <a:solidFill>
                  <a:srgbClr val="000000"/>
                </a:solidFill>
              </a:defRPr>
            </a:pPr>
            <a:r>
              <a:t>If the request is predicted to be on-chip ❼, the request continues as usual</a:t>
            </a:r>
          </a:p>
        </p:txBody>
      </p:sp>
      <p:pic>
        <p:nvPicPr>
          <p:cNvPr id="205" name="tlp_hpca_cartoon_slides.svg" descr="tlp_hpca_cartoon_slides.svg"/>
          <p:cNvPicPr>
            <a:picLocks noChangeAspect="1"/>
          </p:cNvPicPr>
          <p:nvPr/>
        </p:nvPicPr>
        <p:blipFill>
          <a:blip r:embed="rId3">
            <a:extLst/>
          </a:blip>
          <a:stretch>
            <a:fillRect/>
          </a:stretch>
        </p:blipFill>
        <p:spPr>
          <a:xfrm>
            <a:off x="3830737" y="2071494"/>
            <a:ext cx="16722526" cy="6994012"/>
          </a:xfrm>
          <a:prstGeom prst="rect">
            <a:avLst/>
          </a:prstGeom>
          <a:ln w="12700">
            <a:miter lim="400000"/>
          </a:ln>
        </p:spPr>
      </p:pic>
      <p:sp>
        <p:nvSpPr>
          <p:cNvPr id="206" name="The Two Level Perceptron (TLP) Predictor combines the FLP and the SLP…"/>
          <p:cNvSpPr txBox="1"/>
          <p:nvPr>
            <p:ph type="body" sz="quarter" idx="1"/>
          </p:nvPr>
        </p:nvSpPr>
        <p:spPr>
          <a:xfrm>
            <a:off x="872510" y="9883585"/>
            <a:ext cx="11414251" cy="3015904"/>
          </a:xfrm>
          <a:prstGeom prst="rect">
            <a:avLst/>
          </a:prstGeom>
        </p:spPr>
        <p:txBody>
          <a:bodyPr/>
          <a:lstStyle/>
          <a:p>
            <a:pPr/>
            <a:r>
              <a:t>The </a:t>
            </a:r>
            <a:r>
              <a:rPr i="1"/>
              <a:t>Two Level Perceptron (TLP)</a:t>
            </a:r>
            <a:r>
              <a:t> Predictor combines the </a:t>
            </a:r>
            <a:r>
              <a:rPr i="1"/>
              <a:t>FLP</a:t>
            </a:r>
            <a:r>
              <a:t> and the </a:t>
            </a:r>
            <a:r>
              <a:rPr i="1"/>
              <a:t>SLP</a:t>
            </a:r>
          </a:p>
          <a:p>
            <a:pPr/>
            <a:r>
              <a:t>It allows a layered perceptron design</a:t>
            </a:r>
          </a:p>
          <a:p>
            <a:pPr lvl="1" marL="914400" indent="-457200"/>
            <a:r>
              <a:t>SLP uses the output of the FLP as an input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4">
                                            <p:bg/>
                                          </p:spTgt>
                                        </p:tgtEl>
                                        <p:attrNameLst>
                                          <p:attrName>style.visibility</p:attrName>
                                        </p:attrNameLst>
                                      </p:cBhvr>
                                      <p:to>
                                        <p:strVal val="visible"/>
                                      </p:to>
                                    </p:set>
                                    <p:animEffect filter="fade" transition="in">
                                      <p:cBhvr>
                                        <p:cTn id="7" dur="1000"/>
                                        <p:tgtEl>
                                          <p:spTgt spid="20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4">
                                            <p:txEl>
                                              <p:pRg st="0" end="0"/>
                                            </p:txEl>
                                          </p:spTgt>
                                        </p:tgtEl>
                                        <p:attrNameLst>
                                          <p:attrName>style.visibility</p:attrName>
                                        </p:attrNameLst>
                                      </p:cBhvr>
                                      <p:to>
                                        <p:strVal val="visible"/>
                                      </p:to>
                                    </p:set>
                                    <p:animEffect filter="fade" transition="in">
                                      <p:cBhvr>
                                        <p:cTn id="10" dur="1000"/>
                                        <p:tgtEl>
                                          <p:spTgt spid="2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04">
                                            <p:txEl>
                                              <p:pRg st="1" end="1"/>
                                            </p:txEl>
                                          </p:spTgt>
                                        </p:tgtEl>
                                        <p:attrNameLst>
                                          <p:attrName>style.visibility</p:attrName>
                                        </p:attrNameLst>
                                      </p:cBhvr>
                                      <p:to>
                                        <p:strVal val="visible"/>
                                      </p:to>
                                    </p:set>
                                    <p:animEffect filter="fade" transition="in">
                                      <p:cBhvr>
                                        <p:cTn id="15" dur="1000"/>
                                        <p:tgtEl>
                                          <p:spTgt spid="20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04">
                                            <p:txEl>
                                              <p:pRg st="2" end="2"/>
                                            </p:txEl>
                                          </p:spTgt>
                                        </p:tgtEl>
                                        <p:attrNameLst>
                                          <p:attrName>style.visibility</p:attrName>
                                        </p:attrNameLst>
                                      </p:cBhvr>
                                      <p:to>
                                        <p:strVal val="visible"/>
                                      </p:to>
                                    </p:set>
                                    <p:animEffect filter="fade" transition="in">
                                      <p:cBhvr>
                                        <p:cTn id="20" dur="1000"/>
                                        <p:tgtEl>
                                          <p:spTgt spid="20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09" name="Título 1"/>
          <p:cNvSpPr txBox="1"/>
          <p:nvPr>
            <p:ph type="title"/>
          </p:nvPr>
        </p:nvSpPr>
        <p:spPr>
          <a:prstGeom prst="rect">
            <a:avLst/>
          </a:prstGeom>
        </p:spPr>
        <p:txBody>
          <a:bodyPr anchor="ctr"/>
          <a:lstStyle/>
          <a:p>
            <a:pPr/>
            <a:r>
              <a:t>Experimental Setup</a:t>
            </a:r>
          </a:p>
        </p:txBody>
      </p:sp>
      <p:sp>
        <p:nvSpPr>
          <p:cNvPr id="210"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1" name="ChampSim simulator (GitHub)…"/>
          <p:cNvSpPr txBox="1"/>
          <p:nvPr>
            <p:ph type="body" sz="half" idx="1"/>
          </p:nvPr>
        </p:nvSpPr>
        <p:spPr>
          <a:xfrm>
            <a:off x="1207314" y="3028950"/>
            <a:ext cx="10577471" cy="10687050"/>
          </a:xfrm>
          <a:prstGeom prst="rect">
            <a:avLst/>
          </a:prstGeom>
        </p:spPr>
        <p:txBody>
          <a:bodyPr/>
          <a:lstStyle/>
          <a:p>
            <a:pPr>
              <a:lnSpc>
                <a:spcPct val="100000"/>
              </a:lnSpc>
            </a:pPr>
            <a:r>
              <a:t>ChampSim simulator (</a:t>
            </a:r>
            <a:r>
              <a:rPr u="sng">
                <a:solidFill>
                  <a:srgbClr val="0563C1"/>
                </a:solidFill>
                <a:uFill>
                  <a:solidFill>
                    <a:srgbClr val="0563C1"/>
                  </a:solidFill>
                </a:uFill>
                <a:hlinkClick r:id="rId4" invalidUrl="" action="" tgtFrame="" tooltip="" history="1" highlightClick="0" endSnd="0"/>
              </a:rPr>
              <a:t>GitHub</a:t>
            </a:r>
            <a:r>
              <a:t>)</a:t>
            </a:r>
          </a:p>
          <a:p>
            <a:pPr>
              <a:lnSpc>
                <a:spcPct val="100000"/>
              </a:lnSpc>
            </a:pPr>
            <a:r>
              <a:rPr b="1" u="sng"/>
              <a:t>Cascade Lake</a:t>
            </a:r>
            <a:r>
              <a:t> micro-architecture (</a:t>
            </a:r>
            <a:r>
              <a:rPr u="sng">
                <a:solidFill>
                  <a:srgbClr val="0563C1"/>
                </a:solidFill>
                <a:uFill>
                  <a:solidFill>
                    <a:srgbClr val="0563C1"/>
                  </a:solidFill>
                </a:uFill>
                <a:hlinkClick r:id="rId5" invalidUrl="" action="" tgtFrame="" tooltip="" history="1" highlightClick="0" endSnd="0"/>
              </a:rPr>
              <a:t>specs</a:t>
            </a:r>
            <a:r>
              <a:t>)</a:t>
            </a:r>
          </a:p>
          <a:p>
            <a:pPr>
              <a:lnSpc>
                <a:spcPct val="100000"/>
              </a:lnSpc>
            </a:pPr>
            <a:r>
              <a:t>Workloads</a:t>
            </a:r>
          </a:p>
          <a:p>
            <a:pPr lvl="1" marL="914400" indent="-457200">
              <a:lnSpc>
                <a:spcPct val="120000"/>
              </a:lnSpc>
            </a:pPr>
            <a:r>
              <a:t>SPEC CPU 2006 </a:t>
            </a:r>
            <a:r>
              <a:rPr>
                <a:latin typeface="Apple Chancery"/>
                <a:ea typeface="Apple Chancery"/>
                <a:cs typeface="Apple Chancery"/>
                <a:sym typeface="Apple Chancery"/>
              </a:rPr>
              <a:t>&amp; </a:t>
            </a:r>
            <a:r>
              <a:t>2017 (24 workloads)</a:t>
            </a:r>
          </a:p>
          <a:p>
            <a:pPr lvl="1" marL="914400" indent="-457200">
              <a:lnSpc>
                <a:spcPct val="120000"/>
              </a:lnSpc>
            </a:pPr>
            <a:r>
              <a:t>GAP Benchmark Suite (31 workloads)</a:t>
            </a:r>
          </a:p>
          <a:p>
            <a:pPr lvl="1" marL="914400" indent="-457200">
              <a:lnSpc>
                <a:spcPct val="120000"/>
              </a:lnSpc>
            </a:pPr>
            <a:r>
              <a:t>SimPoints methodology</a:t>
            </a:r>
          </a:p>
          <a:p>
            <a:pPr>
              <a:lnSpc>
                <a:spcPct val="120000"/>
              </a:lnSpc>
            </a:pPr>
            <a:r>
              <a:rPr b="1"/>
              <a:t>Single</a:t>
            </a:r>
            <a:r>
              <a:t>-core evaluation</a:t>
            </a:r>
          </a:p>
          <a:p>
            <a:pPr>
              <a:lnSpc>
                <a:spcPct val="120000"/>
              </a:lnSpc>
            </a:pPr>
            <a:r>
              <a:rPr b="1"/>
              <a:t>Multi</a:t>
            </a:r>
            <a:r>
              <a:t>-core evaluation</a:t>
            </a:r>
          </a:p>
        </p:txBody>
      </p:sp>
      <p:graphicFrame>
        <p:nvGraphicFramePr>
          <p:cNvPr id="212" name="Table 1"/>
          <p:cNvGraphicFramePr/>
          <p:nvPr/>
        </p:nvGraphicFramePr>
        <p:xfrm>
          <a:off x="11760368" y="3200443"/>
          <a:ext cx="12097936" cy="9124730"/>
        </p:xfrm>
        <a:graphic xmlns:a="http://schemas.openxmlformats.org/drawingml/2006/main">
          <a:graphicData uri="http://schemas.openxmlformats.org/drawingml/2006/table">
            <a:tbl>
              <a:tblPr firstCol="0" firstRow="1" lastCol="0" lastRow="0" bandCol="0" bandRow="1" rtl="0">
                <a:tableStyleId>{C7B018BB-80A7-4F77-B60F-C8B233D01FF8}</a:tableStyleId>
              </a:tblPr>
              <a:tblGrid>
                <a:gridCol w="3384868"/>
                <a:gridCol w="6374384"/>
                <a:gridCol w="2325981"/>
              </a:tblGrid>
              <a:tr h="1021501">
                <a:tc>
                  <a:txBody>
                    <a:bodyPr/>
                    <a:lstStyle/>
                    <a:p>
                      <a:pPr algn="ctr" defTabSz="914400">
                        <a:defRPr b="0" sz="1800">
                          <a:solidFill>
                            <a:srgbClr val="000000"/>
                          </a:solidFill>
                        </a:defRPr>
                      </a:pPr>
                      <a:r>
                        <a:rPr b="1" sz="4000">
                          <a:solidFill>
                            <a:srgbClr val="FFFFFF"/>
                          </a:solidFill>
                        </a:rPr>
                        <a:t>Component</a:t>
                      </a:r>
                    </a:p>
                  </a:txBody>
                  <a:tcPr marL="0" marR="0" marT="0" marB="0" anchor="ctr" anchorCtr="0" horzOverflow="overflow">
                    <a:lnL w="12700">
                      <a:solidFill>
                        <a:srgbClr val="FFFFFF"/>
                      </a:solidFill>
                    </a:lnL>
                    <a:lnR w="12700">
                      <a:solidFill>
                        <a:srgbClr val="FFFFFF"/>
                      </a:solidFill>
                    </a:lnR>
                    <a:lnT w="12700">
                      <a:solidFill>
                        <a:srgbClr val="FFFFFF"/>
                      </a:solidFill>
                    </a:lnT>
                    <a:lnB w="38100">
                      <a:solidFill>
                        <a:srgbClr val="FFFFFF"/>
                      </a:solidFill>
                    </a:lnB>
                  </a:tcPr>
                </a:tc>
                <a:tc>
                  <a:txBody>
                    <a:bodyPr/>
                    <a:lstStyle/>
                    <a:p>
                      <a:pPr algn="ctr" defTabSz="914400">
                        <a:defRPr b="0" sz="1800">
                          <a:solidFill>
                            <a:srgbClr val="000000"/>
                          </a:solidFill>
                        </a:defRPr>
                      </a:pPr>
                      <a:r>
                        <a:rPr b="1" sz="4000">
                          <a:solidFill>
                            <a:srgbClr val="FFFFFF"/>
                          </a:solidFill>
                        </a:rPr>
                        <a:t>Parameters</a:t>
                      </a:r>
                    </a:p>
                  </a:txBody>
                  <a:tcPr marL="0" marR="0" marT="0" marB="0" anchor="ctr" anchorCtr="0" horzOverflow="overflow">
                    <a:lnL w="12700">
                      <a:solidFill>
                        <a:srgbClr val="FFFFFF"/>
                      </a:solidFill>
                    </a:lnL>
                    <a:lnR w="12700">
                      <a:solidFill>
                        <a:srgbClr val="FFFFFF"/>
                      </a:solidFill>
                    </a:lnR>
                    <a:lnT w="12700">
                      <a:solidFill>
                        <a:srgbClr val="FFFFFF"/>
                      </a:solidFill>
                    </a:lnT>
                    <a:lnB w="38100">
                      <a:solidFill>
                        <a:srgbClr val="FFFFFF"/>
                      </a:solidFill>
                    </a:lnB>
                  </a:tcPr>
                </a:tc>
                <a:tc>
                  <a:txBody>
                    <a:bodyPr/>
                    <a:lstStyle/>
                    <a:p>
                      <a:pPr algn="ctr" defTabSz="914400">
                        <a:defRPr b="0" sz="1800">
                          <a:solidFill>
                            <a:srgbClr val="000000"/>
                          </a:solidFill>
                        </a:defRPr>
                      </a:pPr>
                      <a:r>
                        <a:rPr b="1" sz="4000">
                          <a:solidFill>
                            <a:srgbClr val="FFFFFF"/>
                          </a:solidFill>
                        </a:rPr>
                        <a:t>Latency</a:t>
                      </a:r>
                    </a:p>
                  </a:txBody>
                  <a:tcPr marL="0" marR="0" marT="0" marB="0" anchor="ctr" anchorCtr="0" horzOverflow="overflow">
                    <a:lnL w="12700">
                      <a:solidFill>
                        <a:srgbClr val="FFFFFF"/>
                      </a:solidFill>
                    </a:lnL>
                    <a:lnR w="12700">
                      <a:solidFill>
                        <a:srgbClr val="FFFFFF"/>
                      </a:solidFill>
                    </a:lnR>
                    <a:lnT w="12700">
                      <a:solidFill>
                        <a:srgbClr val="FFFFFF"/>
                      </a:solidFill>
                    </a:lnT>
                    <a:lnB w="38100">
                      <a:solidFill>
                        <a:srgbClr val="FFFFFF"/>
                      </a:solidFill>
                    </a:lnB>
                  </a:tcPr>
                </a:tc>
              </a:tr>
              <a:tr h="1021501">
                <a:tc>
                  <a:txBody>
                    <a:bodyPr/>
                    <a:lstStyle/>
                    <a:p>
                      <a:pPr algn="l" defTabSz="914400">
                        <a:defRPr sz="1800"/>
                      </a:pPr>
                      <a:r>
                        <a:rPr sz="4000"/>
                        <a:t>ITLB</a:t>
                      </a:r>
                    </a:p>
                  </a:txBody>
                  <a:tcPr marL="0" marR="0" marT="0" marB="0" anchor="ctr" anchorCtr="0" horzOverflow="overflow">
                    <a:lnL w="12700">
                      <a:solidFill>
                        <a:srgbClr val="FFFFFF"/>
                      </a:solidFill>
                    </a:lnL>
                    <a:lnR w="12700">
                      <a:solidFill>
                        <a:srgbClr val="FFFFFF"/>
                      </a:solidFill>
                    </a:lnR>
                    <a:lnT w="38100">
                      <a:solidFill>
                        <a:srgbClr val="FFFFFF"/>
                      </a:solidFill>
                    </a:lnT>
                    <a:lnB w="12700">
                      <a:solidFill>
                        <a:srgbClr val="FFFFFF"/>
                      </a:solidFill>
                    </a:lnB>
                  </a:tcPr>
                </a:tc>
                <a:tc>
                  <a:txBody>
                    <a:bodyPr/>
                    <a:lstStyle/>
                    <a:p>
                      <a:pPr algn="ctr" defTabSz="914400">
                        <a:defRPr sz="1800"/>
                      </a:pPr>
                      <a:r>
                        <a:rPr sz="4000"/>
                        <a:t>64-entry, 4-way</a:t>
                      </a:r>
                    </a:p>
                  </a:txBody>
                  <a:tcPr marL="0" marR="0" marT="0" marB="0" anchor="ctr" anchorCtr="0" horzOverflow="overflow">
                    <a:lnL w="12700">
                      <a:solidFill>
                        <a:srgbClr val="FFFFFF"/>
                      </a:solidFill>
                    </a:lnL>
                    <a:lnR w="12700">
                      <a:solidFill>
                        <a:srgbClr val="FFFFFF"/>
                      </a:solidFill>
                    </a:lnR>
                    <a:lnT w="38100">
                      <a:solidFill>
                        <a:srgbClr val="FFFFFF"/>
                      </a:solidFill>
                    </a:lnT>
                    <a:lnB w="12700">
                      <a:solidFill>
                        <a:srgbClr val="FFFFFF"/>
                      </a:solidFill>
                    </a:lnB>
                  </a:tcPr>
                </a:tc>
                <a:tc>
                  <a:txBody>
                    <a:bodyPr/>
                    <a:lstStyle/>
                    <a:p>
                      <a:pPr algn="ctr" defTabSz="914400">
                        <a:defRPr sz="1800"/>
                      </a:pPr>
                      <a:r>
                        <a:rPr sz="4000"/>
                        <a:t>1cc</a:t>
                      </a:r>
                    </a:p>
                  </a:txBody>
                  <a:tcPr marL="0" marR="0" marT="0" marB="0" anchor="ctr" anchorCtr="0" horzOverflow="overflow">
                    <a:lnL w="12700">
                      <a:solidFill>
                        <a:srgbClr val="FFFFFF"/>
                      </a:solidFill>
                    </a:lnL>
                    <a:lnR w="12700">
                      <a:solidFill>
                        <a:srgbClr val="FFFFFF"/>
                      </a:solidFill>
                    </a:lnR>
                    <a:lnT w="38100">
                      <a:solidFill>
                        <a:srgbClr val="FFFFFF"/>
                      </a:solidFill>
                    </a:lnT>
                    <a:lnB w="12700">
                      <a:solidFill>
                        <a:srgbClr val="FFFFFF"/>
                      </a:solidFill>
                    </a:lnB>
                  </a:tcPr>
                </a:tc>
              </a:tr>
              <a:tr h="977087">
                <a:tc>
                  <a:txBody>
                    <a:bodyPr/>
                    <a:lstStyle/>
                    <a:p>
                      <a:pPr algn="l" defTabSz="914400">
                        <a:defRPr sz="1800"/>
                      </a:pPr>
                      <a:r>
                        <a:rPr sz="4000"/>
                        <a:t>DTLB</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64-entry, 4-way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STLB</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1536-entry, 12-way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8cc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L1 I-Cache</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32KB, 8-way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4cc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L1 D-Cache</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32KB, 8-way, 
IPCP/Berti Prefetcher</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4cc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L2 Cache</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1MB, 16-way, 
SPP Prefetcher</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10cc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LLC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1.375MB/core, 11-way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20cc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DRAM</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16GB, tRP=tRCD=tCAS=24cc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variable </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17" name="Título 1"/>
          <p:cNvSpPr txBox="1"/>
          <p:nvPr>
            <p:ph type="title"/>
          </p:nvPr>
        </p:nvSpPr>
        <p:spPr>
          <a:prstGeom prst="rect">
            <a:avLst/>
          </a:prstGeom>
        </p:spPr>
        <p:txBody>
          <a:bodyPr anchor="ctr"/>
          <a:lstStyle/>
          <a:p>
            <a:pPr/>
            <a:r>
              <a:t>Alternative Techniques</a:t>
            </a:r>
          </a:p>
        </p:txBody>
      </p:sp>
      <p:sp>
        <p:nvSpPr>
          <p:cNvPr id="218"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9" name="Designs evaluated:…"/>
          <p:cNvSpPr txBox="1"/>
          <p:nvPr>
            <p:ph type="body" sz="quarter" idx="1"/>
          </p:nvPr>
        </p:nvSpPr>
        <p:spPr>
          <a:xfrm>
            <a:off x="5603670" y="4662242"/>
            <a:ext cx="5689601" cy="10687051"/>
          </a:xfrm>
          <a:prstGeom prst="rect">
            <a:avLst/>
          </a:prstGeom>
        </p:spPr>
        <p:txBody>
          <a:bodyPr/>
          <a:lstStyle/>
          <a:p>
            <a:pPr/>
            <a:r>
              <a:t>Designs evaluated:</a:t>
            </a:r>
          </a:p>
          <a:p>
            <a:pPr lvl="1" marL="914400" indent="-457200">
              <a:lnSpc>
                <a:spcPct val="120000"/>
              </a:lnSpc>
            </a:pPr>
            <a:r>
              <a:t>PPF (ISCA’19)</a:t>
            </a:r>
          </a:p>
          <a:p>
            <a:pPr lvl="1" marL="914400" indent="-457200">
              <a:lnSpc>
                <a:spcPct val="120000"/>
              </a:lnSpc>
            </a:pPr>
            <a:r>
              <a:t>Hermes (MICRO’22)</a:t>
            </a:r>
          </a:p>
          <a:p>
            <a:pPr lvl="1" marL="914400" indent="-457200">
              <a:lnSpc>
                <a:spcPct val="120000"/>
              </a:lnSpc>
            </a:pPr>
            <a:r>
              <a:t>Hermes+PPF</a:t>
            </a:r>
          </a:p>
          <a:p>
            <a:pPr lvl="1" marL="914400" indent="-457200">
              <a:lnSpc>
                <a:spcPct val="120000"/>
              </a:lnSpc>
            </a:pPr>
            <a:r>
              <a:t>TLP (our design)</a:t>
            </a:r>
          </a:p>
        </p:txBody>
      </p:sp>
      <p:sp>
        <p:nvSpPr>
          <p:cNvPr id="220" name="Considered L1D Prefetchers:…"/>
          <p:cNvSpPr txBox="1"/>
          <p:nvPr/>
        </p:nvSpPr>
        <p:spPr>
          <a:xfrm>
            <a:off x="12337977" y="4662242"/>
            <a:ext cx="7787778" cy="10687051"/>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marL="457200" indent="-457200">
              <a:lnSpc>
                <a:spcPct val="90000"/>
              </a:lnSpc>
              <a:spcBef>
                <a:spcPts val="2000"/>
              </a:spcBef>
              <a:buSzPct val="100000"/>
              <a:buFont typeface="Arial"/>
              <a:buChar char="•"/>
              <a:defRPr sz="4000">
                <a:solidFill>
                  <a:srgbClr val="000000"/>
                </a:solidFill>
              </a:defRPr>
            </a:pPr>
            <a:r>
              <a:t>Considered L1D Prefetchers:</a:t>
            </a:r>
          </a:p>
          <a:p>
            <a:pPr lvl="1" marL="914400" indent="-457200">
              <a:lnSpc>
                <a:spcPct val="120000"/>
              </a:lnSpc>
              <a:spcBef>
                <a:spcPts val="2000"/>
              </a:spcBef>
              <a:buSzPct val="100000"/>
              <a:buFont typeface="Arial"/>
              <a:buChar char="•"/>
              <a:defRPr sz="4000">
                <a:solidFill>
                  <a:srgbClr val="000000"/>
                </a:solidFill>
              </a:defRPr>
            </a:pPr>
            <a:r>
              <a:t>IPCP (ISCA’20)</a:t>
            </a:r>
          </a:p>
          <a:p>
            <a:pPr lvl="1" marL="914400" indent="-457200">
              <a:lnSpc>
                <a:spcPct val="120000"/>
              </a:lnSpc>
              <a:spcBef>
                <a:spcPts val="2000"/>
              </a:spcBef>
              <a:buSzPct val="100000"/>
              <a:buFont typeface="Arial"/>
              <a:buChar char="•"/>
              <a:defRPr sz="4000">
                <a:solidFill>
                  <a:srgbClr val="000000"/>
                </a:solidFill>
              </a:defRPr>
            </a:pPr>
            <a:r>
              <a:t>Berti (MICRO’22)</a:t>
            </a:r>
          </a:p>
        </p:txBody>
      </p:sp>
      <p:sp>
        <p:nvSpPr>
          <p:cNvPr id="221" name="Rectangle"/>
          <p:cNvSpPr/>
          <p:nvPr/>
        </p:nvSpPr>
        <p:spPr>
          <a:xfrm>
            <a:off x="6395787" y="7442338"/>
            <a:ext cx="3110671" cy="685801"/>
          </a:xfrm>
          <a:prstGeom prst="rect">
            <a:avLst/>
          </a:prstGeom>
          <a:ln w="50800">
            <a:solidFill>
              <a:schemeClr val="accent4"/>
            </a:solidFill>
            <a:miter/>
          </a:ln>
        </p:spPr>
        <p:txBody>
          <a:bodyPr tIns="91439" bIns="91439" anchor="ctr"/>
          <a:lstStyle/>
          <a:p>
            <a:pPr>
              <a:defRPr sz="3600">
                <a:solidFill>
                  <a:srgbClr val="000000"/>
                </a:solidFill>
              </a:defRPr>
            </a:pPr>
          </a:p>
        </p:txBody>
      </p:sp>
      <p:sp>
        <p:nvSpPr>
          <p:cNvPr id="222" name="Hermes+PPF, like TLP provides Off-Chip Prediction and Adaptive Prefetch Filtering."/>
          <p:cNvSpPr txBox="1"/>
          <p:nvPr/>
        </p:nvSpPr>
        <p:spPr>
          <a:xfrm>
            <a:off x="12452784" y="8083099"/>
            <a:ext cx="4512879" cy="286258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spAutoFit/>
          </a:bodyPr>
          <a:lstStyle/>
          <a:p>
            <a:pPr algn="ctr">
              <a:defRPr sz="3600">
                <a:solidFill>
                  <a:srgbClr val="000000"/>
                </a:solidFill>
              </a:defRPr>
            </a:pPr>
            <a:r>
              <a:rPr b="1"/>
              <a:t>Hermes+PPF</a:t>
            </a:r>
            <a:r>
              <a:t>, like </a:t>
            </a:r>
            <a:r>
              <a:rPr b="1" u="sng"/>
              <a:t>TLP</a:t>
            </a:r>
            <a:r>
              <a:t> provides Off-Chip Prediction and Adaptive Prefetch Filtering.</a:t>
            </a:r>
          </a:p>
        </p:txBody>
      </p:sp>
      <p:cxnSp>
        <p:nvCxnSpPr>
          <p:cNvPr id="223" name="Ligne de connexion"/>
          <p:cNvCxnSpPr>
            <a:stCxn id="222" idx="0"/>
            <a:endCxn id="221" idx="0"/>
          </p:cNvCxnSpPr>
          <p:nvPr/>
        </p:nvCxnSpPr>
        <p:spPr>
          <a:xfrm flipH="1" flipV="1">
            <a:off x="7951122" y="7785238"/>
            <a:ext cx="6758102" cy="1729152"/>
          </a:xfrm>
          <a:prstGeom prst="straightConnector1">
            <a:avLst/>
          </a:prstGeom>
          <a:ln w="50800">
            <a:solidFill>
              <a:schemeClr val="accent4"/>
            </a:solidFill>
            <a:miter/>
            <a:headEnd type="triangle"/>
          </a:ln>
        </p:spPr>
      </p:cxn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23"/>
                                        </p:tgtEl>
                                        <p:attrNameLst>
                                          <p:attrName>style.visibility</p:attrName>
                                        </p:attrNameLst>
                                      </p:cBhvr>
                                      <p:to>
                                        <p:strVal val="visible"/>
                                      </p:to>
                                    </p:set>
                                    <p:anim calcmode="lin" valueType="num">
                                      <p:cBhvr>
                                        <p:cTn id="7" dur="1000" fill="hold"/>
                                        <p:tgtEl>
                                          <p:spTgt spid="223"/>
                                        </p:tgtEl>
                                        <p:attrNameLst>
                                          <p:attrName>ppt_x</p:attrName>
                                        </p:attrNameLst>
                                      </p:cBhvr>
                                      <p:tavLst>
                                        <p:tav tm="0">
                                          <p:val>
                                            <p:strVal val="0-#ppt_w/2"/>
                                          </p:val>
                                        </p:tav>
                                        <p:tav tm="100000">
                                          <p:val>
                                            <p:strVal val="#ppt_x"/>
                                          </p:val>
                                        </p:tav>
                                      </p:tavLst>
                                    </p:anim>
                                    <p:anim calcmode="lin" valueType="num">
                                      <p:cBhvr>
                                        <p:cTn id="8" dur="1000" fill="hold"/>
                                        <p:tgtEl>
                                          <p:spTgt spid="22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221"/>
                                        </p:tgtEl>
                                        <p:attrNameLst>
                                          <p:attrName>style.visibility</p:attrName>
                                        </p:attrNameLst>
                                      </p:cBhvr>
                                      <p:to>
                                        <p:strVal val="visible"/>
                                      </p:to>
                                    </p:set>
                                    <p:anim calcmode="lin" valueType="num">
                                      <p:cBhvr>
                                        <p:cTn id="12" dur="1000" fill="hold"/>
                                        <p:tgtEl>
                                          <p:spTgt spid="221"/>
                                        </p:tgtEl>
                                        <p:attrNameLst>
                                          <p:attrName>ppt_x</p:attrName>
                                        </p:attrNameLst>
                                      </p:cBhvr>
                                      <p:tavLst>
                                        <p:tav tm="0">
                                          <p:val>
                                            <p:strVal val="0-#ppt_w/2"/>
                                          </p:val>
                                        </p:tav>
                                        <p:tav tm="100000">
                                          <p:val>
                                            <p:strVal val="#ppt_x"/>
                                          </p:val>
                                        </p:tav>
                                      </p:tavLst>
                                    </p:anim>
                                    <p:anim calcmode="lin" valueType="num">
                                      <p:cBhvr>
                                        <p:cTn id="13" dur="1000" fill="hold"/>
                                        <p:tgtEl>
                                          <p:spTgt spid="22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Class="entr" nodeType="afterEffect" presetSubtype="8" presetID="2" grpId="3" fill="hold">
                                  <p:stCondLst>
                                    <p:cond delay="0"/>
                                  </p:stCondLst>
                                  <p:iterate type="el" backwards="0">
                                    <p:tmAbs val="0"/>
                                  </p:iterate>
                                  <p:childTnLst>
                                    <p:set>
                                      <p:cBhvr>
                                        <p:cTn id="16" fill="hold"/>
                                        <p:tgtEl>
                                          <p:spTgt spid="222"/>
                                        </p:tgtEl>
                                        <p:attrNameLst>
                                          <p:attrName>style.visibility</p:attrName>
                                        </p:attrNameLst>
                                      </p:cBhvr>
                                      <p:to>
                                        <p:strVal val="visible"/>
                                      </p:to>
                                    </p:set>
                                    <p:anim calcmode="lin" valueType="num">
                                      <p:cBhvr>
                                        <p:cTn id="17" dur="1000" fill="hold"/>
                                        <p:tgtEl>
                                          <p:spTgt spid="222"/>
                                        </p:tgtEl>
                                        <p:attrNameLst>
                                          <p:attrName>ppt_x</p:attrName>
                                        </p:attrNameLst>
                                      </p:cBhvr>
                                      <p:tavLst>
                                        <p:tav tm="0">
                                          <p:val>
                                            <p:strVal val="0-#ppt_w/2"/>
                                          </p:val>
                                        </p:tav>
                                        <p:tav tm="100000">
                                          <p:val>
                                            <p:strVal val="#ppt_x"/>
                                          </p:val>
                                        </p:tav>
                                      </p:tavLst>
                                    </p:anim>
                                    <p:anim calcmode="lin" valueType="num">
                                      <p:cBhvr>
                                        <p:cTn id="18" dur="1000" fill="hold"/>
                                        <p:tgtEl>
                                          <p:spTgt spid="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2"/>
      <p:bldP build="whole" bldLvl="1" animBg="1" rev="0" advAuto="0" spid="222" grpId="3"/>
      <p:bldP build="whole" bldLvl="1" animBg="1" rev="0" advAuto="0" spid="223"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28" name="Título 1"/>
          <p:cNvSpPr txBox="1"/>
          <p:nvPr>
            <p:ph type="title"/>
          </p:nvPr>
        </p:nvSpPr>
        <p:spPr>
          <a:prstGeom prst="rect">
            <a:avLst/>
          </a:prstGeom>
        </p:spPr>
        <p:txBody>
          <a:bodyPr anchor="ctr"/>
          <a:lstStyle/>
          <a:p>
            <a:pPr/>
            <a:r>
              <a:t>Single-Core Evaluation | Performance</a:t>
            </a:r>
          </a:p>
        </p:txBody>
      </p:sp>
      <p:sp>
        <p:nvSpPr>
          <p:cNvPr id="229"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0" name="Considering a single-core scenario, TLP outperforms all considered designs…"/>
          <p:cNvSpPr txBox="1"/>
          <p:nvPr>
            <p:ph type="body" sz="half" idx="1"/>
          </p:nvPr>
        </p:nvSpPr>
        <p:spPr>
          <a:xfrm>
            <a:off x="1207314" y="8354417"/>
            <a:ext cx="21969371" cy="5361583"/>
          </a:xfrm>
          <a:prstGeom prst="rect">
            <a:avLst/>
          </a:prstGeom>
        </p:spPr>
        <p:txBody>
          <a:bodyPr/>
          <a:lstStyle/>
          <a:p>
            <a:pPr/>
            <a:r>
              <a:t>Considering a single-core scenario, TLP outperforms all considered designs</a:t>
            </a:r>
          </a:p>
          <a:p>
            <a:pPr lvl="1" marL="914400" indent="-457200">
              <a:lnSpc>
                <a:spcPct val="100000"/>
              </a:lnSpc>
            </a:pPr>
            <a:r>
              <a:rPr b="1"/>
              <a:t>n.b.</a:t>
            </a:r>
            <a:r>
              <a:t>, The single-core scenario assumes 12.8 GB/s per core of DRAM bandwidth</a:t>
            </a:r>
          </a:p>
          <a:p>
            <a:pPr lvl="1" marL="914400" indent="-457200">
              <a:lnSpc>
                <a:spcPct val="100000"/>
              </a:lnSpc>
            </a:pPr>
            <a:r>
              <a:rPr b="1"/>
              <a:t>n.b.</a:t>
            </a:r>
            <a:r>
              <a:t>, We evaluated TLP over a </a:t>
            </a:r>
            <a:r>
              <a:rPr u="sng">
                <a:solidFill>
                  <a:srgbClr val="0563C1"/>
                </a:solidFill>
                <a:uFill>
                  <a:solidFill>
                    <a:srgbClr val="0563C1"/>
                  </a:solidFill>
                </a:uFill>
                <a:hlinkClick r:id="rId3" invalidUrl="" action="ppaction://hlinksldjump" tgtFrame="" tooltip="" history="1" highlightClick="0" endSnd="0"/>
              </a:rPr>
              <a:t>range of DRAM bandwidth allocation</a:t>
            </a:r>
            <a:r>
              <a:t>. We observe that as bandwidth decreases, TLP’s potential grows higher</a:t>
            </a:r>
          </a:p>
          <a:p>
            <a:pPr lvl="1" marL="914400" indent="-457200">
              <a:lnSpc>
                <a:spcPct val="100000"/>
              </a:lnSpc>
            </a:pPr>
            <a:r>
              <a:rPr b="1" u="sng"/>
              <a:t>TLP</a:t>
            </a:r>
            <a:r>
              <a:t> leverages </a:t>
            </a:r>
            <a:r>
              <a:rPr b="1" u="sng"/>
              <a:t>6.2%</a:t>
            </a:r>
            <a:r>
              <a:t> geomean speed-up as compared to </a:t>
            </a:r>
            <a:r>
              <a:rPr b="1"/>
              <a:t>-0.2%</a:t>
            </a:r>
            <a:r>
              <a:t>, </a:t>
            </a:r>
            <a:r>
              <a:rPr b="1"/>
              <a:t>5.2%</a:t>
            </a:r>
            <a:r>
              <a:t>, and </a:t>
            </a:r>
            <a:r>
              <a:rPr b="1"/>
              <a:t>4.7%</a:t>
            </a:r>
            <a:r>
              <a:t> for </a:t>
            </a:r>
            <a:r>
              <a:rPr b="1"/>
              <a:t>PPF</a:t>
            </a:r>
            <a:r>
              <a:t>, </a:t>
            </a:r>
            <a:r>
              <a:rPr b="1"/>
              <a:t>Hermes</a:t>
            </a:r>
            <a:r>
              <a:t>, and </a:t>
            </a:r>
            <a:r>
              <a:rPr b="1"/>
              <a:t>Hermes+PPF</a:t>
            </a:r>
            <a:r>
              <a:t>, respectively</a:t>
            </a:r>
          </a:p>
        </p:txBody>
      </p:sp>
      <p:pic>
        <p:nvPicPr>
          <p:cNvPr id="231" name="single_core_ipcp_evaluation_speedup_alt.pdf" descr="single_core_ipcp_evaluation_speedup_alt.pdf"/>
          <p:cNvPicPr>
            <a:picLocks noChangeAspect="1"/>
          </p:cNvPicPr>
          <p:nvPr/>
        </p:nvPicPr>
        <p:blipFill>
          <a:blip r:embed="rId4">
            <a:extLst/>
          </a:blip>
          <a:srcRect l="0" t="0" r="0" b="0"/>
          <a:stretch>
            <a:fillRect/>
          </a:stretch>
        </p:blipFill>
        <p:spPr>
          <a:xfrm>
            <a:off x="2602601" y="229409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4" name="Título 1"/>
          <p:cNvSpPr txBox="1"/>
          <p:nvPr>
            <p:ph type="title"/>
          </p:nvPr>
        </p:nvSpPr>
        <p:spPr>
          <a:prstGeom prst="rect">
            <a:avLst/>
          </a:prstGeom>
        </p:spPr>
        <p:txBody>
          <a:bodyPr anchor="ctr"/>
          <a:lstStyle/>
          <a:p>
            <a:pPr/>
            <a:r>
              <a:t>Single-Core Evaluation | DRAM Transactions</a:t>
            </a:r>
          </a:p>
        </p:txBody>
      </p:sp>
      <p:sp>
        <p:nvSpPr>
          <p:cNvPr id="235"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6" name="Considering a single-core scenario, TLP significantly reduces DRAM transactions as compared all considered designs…"/>
          <p:cNvSpPr txBox="1"/>
          <p:nvPr>
            <p:ph type="body" sz="half" idx="1"/>
          </p:nvPr>
        </p:nvSpPr>
        <p:spPr>
          <a:xfrm>
            <a:off x="1207314" y="8354417"/>
            <a:ext cx="21969371" cy="5361583"/>
          </a:xfrm>
          <a:prstGeom prst="rect">
            <a:avLst/>
          </a:prstGeom>
        </p:spPr>
        <p:txBody>
          <a:bodyPr/>
          <a:lstStyle/>
          <a:p>
            <a:pPr/>
            <a:r>
              <a:t>Considering a single-core scenario, TLP significantly reduces DRAM transactions as compared all considered designs</a:t>
            </a:r>
          </a:p>
          <a:p>
            <a:pPr lvl="2" marL="1371600" indent="-457200">
              <a:lnSpc>
                <a:spcPct val="100000"/>
              </a:lnSpc>
            </a:pPr>
            <a:r>
              <a:rPr b="1" u="sng"/>
              <a:t>TLP</a:t>
            </a:r>
            <a:r>
              <a:t> reduces DRAM transactions by </a:t>
            </a:r>
            <a:r>
              <a:rPr b="1" u="sng"/>
              <a:t>30.7%</a:t>
            </a:r>
            <a:r>
              <a:t> on average, while DRAM transactions increase by </a:t>
            </a:r>
            <a:r>
              <a:rPr b="1"/>
              <a:t>7.7%</a:t>
            </a:r>
            <a:r>
              <a:t>, </a:t>
            </a:r>
            <a:r>
              <a:rPr b="1"/>
              <a:t>5.2%</a:t>
            </a:r>
            <a:r>
              <a:t>, and </a:t>
            </a:r>
            <a:r>
              <a:rPr b="1"/>
              <a:t>13.3%</a:t>
            </a:r>
            <a:r>
              <a:t> for </a:t>
            </a:r>
            <a:r>
              <a:rPr b="1"/>
              <a:t>PPF</a:t>
            </a:r>
            <a:r>
              <a:t>, </a:t>
            </a:r>
            <a:r>
              <a:rPr b="1"/>
              <a:t>Hermes</a:t>
            </a:r>
            <a:r>
              <a:t>, and </a:t>
            </a:r>
            <a:r>
              <a:rPr b="1"/>
              <a:t>Hermes+PPF</a:t>
            </a:r>
            <a:r>
              <a:t>, respectively</a:t>
            </a:r>
          </a:p>
        </p:txBody>
      </p:sp>
      <p:pic>
        <p:nvPicPr>
          <p:cNvPr id="237" name="single_core_ipcp_evaluation_dram_transactions_alt.pdf" descr="single_core_ipcp_evaluation_dram_transactions_alt.pdf"/>
          <p:cNvPicPr>
            <a:picLocks noChangeAspect="1"/>
          </p:cNvPicPr>
          <p:nvPr/>
        </p:nvPicPr>
        <p:blipFill>
          <a:blip r:embed="rId3">
            <a:extLst/>
          </a:blip>
          <a:stretch>
            <a:fillRect/>
          </a:stretch>
        </p:blipFill>
        <p:spPr>
          <a:xfrm>
            <a:off x="2602601" y="229409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40" name="Título 1"/>
          <p:cNvSpPr txBox="1"/>
          <p:nvPr>
            <p:ph type="title"/>
          </p:nvPr>
        </p:nvSpPr>
        <p:spPr>
          <a:prstGeom prst="rect">
            <a:avLst/>
          </a:prstGeom>
        </p:spPr>
        <p:txBody>
          <a:bodyPr anchor="ctr"/>
          <a:lstStyle>
            <a:lvl1pPr defTabSz="1591055">
              <a:defRPr sz="6960"/>
            </a:lvl1pPr>
          </a:lstStyle>
          <a:p>
            <a:pPr/>
            <a:r>
              <a:t>Multi-Core Evaluation | Performance &amp; DRAM Transactions</a:t>
            </a:r>
          </a:p>
        </p:txBody>
      </p:sp>
      <p:sp>
        <p:nvSpPr>
          <p:cNvPr id="241"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2" name="Considering a multi-core scenario, TLP outperforms all considered designs…"/>
          <p:cNvSpPr txBox="1"/>
          <p:nvPr>
            <p:ph type="body" sz="half" idx="1"/>
          </p:nvPr>
        </p:nvSpPr>
        <p:spPr>
          <a:xfrm>
            <a:off x="1207314" y="7815163"/>
            <a:ext cx="21969371" cy="5900837"/>
          </a:xfrm>
          <a:prstGeom prst="rect">
            <a:avLst/>
          </a:prstGeom>
        </p:spPr>
        <p:txBody>
          <a:bodyPr/>
          <a:lstStyle/>
          <a:p>
            <a:pPr/>
            <a:r>
              <a:t>Considering a multi-core scenario, TLP outperforms all considered designs</a:t>
            </a:r>
          </a:p>
          <a:p>
            <a:pPr lvl="1" marL="914400" indent="-457200">
              <a:lnSpc>
                <a:spcPct val="100000"/>
              </a:lnSpc>
            </a:pPr>
            <a:r>
              <a:rPr b="1"/>
              <a:t>n.b.</a:t>
            </a:r>
            <a:r>
              <a:t>, The multi-core scenario assumes 3.2 GB/s per core of DRAM bandwidth</a:t>
            </a:r>
          </a:p>
          <a:p>
            <a:pPr lvl="1" marL="914400" indent="-457200">
              <a:lnSpc>
                <a:spcPct val="100000"/>
              </a:lnSpc>
            </a:pPr>
            <a:r>
              <a:rPr b="1" u="sng"/>
              <a:t>TLP</a:t>
            </a:r>
            <a:r>
              <a:t> leverages </a:t>
            </a:r>
            <a:r>
              <a:rPr b="1" u="sng"/>
              <a:t>11.5%</a:t>
            </a:r>
            <a:r>
              <a:t> geomean speed-up as compared to </a:t>
            </a:r>
            <a:r>
              <a:rPr b="1"/>
              <a:t>-3.3%</a:t>
            </a:r>
            <a:r>
              <a:t>, </a:t>
            </a:r>
            <a:r>
              <a:rPr b="1"/>
              <a:t>3.0%</a:t>
            </a:r>
            <a:r>
              <a:t>, and </a:t>
            </a:r>
            <a:r>
              <a:rPr b="1"/>
              <a:t>-0.5%</a:t>
            </a:r>
            <a:r>
              <a:t> for </a:t>
            </a:r>
            <a:r>
              <a:rPr b="1"/>
              <a:t>PPF</a:t>
            </a:r>
            <a:r>
              <a:t>, </a:t>
            </a:r>
            <a:r>
              <a:rPr b="1"/>
              <a:t>Hermes</a:t>
            </a:r>
            <a:r>
              <a:t>, and </a:t>
            </a:r>
            <a:r>
              <a:rPr b="1"/>
              <a:t>Hermes+PPF</a:t>
            </a:r>
            <a:r>
              <a:t>, respectively</a:t>
            </a:r>
          </a:p>
          <a:p>
            <a:pPr lvl="1" marL="914400" indent="-457200">
              <a:lnSpc>
                <a:spcPct val="100000"/>
              </a:lnSpc>
            </a:pPr>
            <a:r>
              <a:rPr b="1" u="sng"/>
              <a:t>TLP</a:t>
            </a:r>
            <a:r>
              <a:t> reduces DRAM transactions by </a:t>
            </a:r>
            <a:r>
              <a:rPr b="1" u="sng"/>
              <a:t>17.7%</a:t>
            </a:r>
            <a:r>
              <a:t> on average, while DRAM transactions increase by </a:t>
            </a:r>
            <a:r>
              <a:rPr b="1"/>
              <a:t>6.5%</a:t>
            </a:r>
            <a:r>
              <a:t>, </a:t>
            </a:r>
            <a:r>
              <a:rPr b="1"/>
              <a:t>6.0%</a:t>
            </a:r>
            <a:r>
              <a:t>, and </a:t>
            </a:r>
            <a:r>
              <a:rPr b="1"/>
              <a:t>13.4%</a:t>
            </a:r>
            <a:r>
              <a:t> for </a:t>
            </a:r>
            <a:r>
              <a:rPr b="1"/>
              <a:t>PPF</a:t>
            </a:r>
            <a:r>
              <a:t>, </a:t>
            </a:r>
            <a:r>
              <a:rPr b="1"/>
              <a:t>Hermes</a:t>
            </a:r>
            <a:r>
              <a:t>, and </a:t>
            </a:r>
            <a:r>
              <a:rPr b="1"/>
              <a:t>Hermes+PPF</a:t>
            </a:r>
            <a:r>
              <a:t>, respectively</a:t>
            </a:r>
          </a:p>
        </p:txBody>
      </p:sp>
      <p:pic>
        <p:nvPicPr>
          <p:cNvPr id="243" name="hermes_o_speedup_4_cores_geomean_alt.pdf" descr="hermes_o_speedup_4_cores_geomean_alt.pdf"/>
          <p:cNvPicPr>
            <a:picLocks noChangeAspect="1"/>
          </p:cNvPicPr>
          <p:nvPr/>
        </p:nvPicPr>
        <p:blipFill>
          <a:blip r:embed="rId3">
            <a:extLst/>
          </a:blip>
          <a:srcRect l="0" t="0" r="0" b="0"/>
          <a:stretch>
            <a:fillRect/>
          </a:stretch>
        </p:blipFill>
        <p:spPr>
          <a:xfrm>
            <a:off x="-8726466" y="1964081"/>
            <a:ext cx="19178798" cy="5926575"/>
          </a:xfrm>
          <a:prstGeom prst="rect">
            <a:avLst/>
          </a:prstGeom>
          <a:ln w="12700">
            <a:miter lim="400000"/>
          </a:ln>
        </p:spPr>
      </p:pic>
      <p:pic>
        <p:nvPicPr>
          <p:cNvPr id="244" name="hermes_o_dram_transations_4_cores_mean_alt.pdf" descr="hermes_o_dram_transations_4_cores_mean_alt.pdf"/>
          <p:cNvPicPr>
            <a:picLocks noChangeAspect="1"/>
          </p:cNvPicPr>
          <p:nvPr/>
        </p:nvPicPr>
        <p:blipFill>
          <a:blip r:embed="rId4">
            <a:extLst/>
          </a:blip>
          <a:srcRect l="0" t="0" r="0" b="0"/>
          <a:stretch>
            <a:fillRect/>
          </a:stretch>
        </p:blipFill>
        <p:spPr>
          <a:xfrm>
            <a:off x="-1580404" y="196408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5"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76" name="Executive Summary"/>
          <p:cNvSpPr txBox="1"/>
          <p:nvPr>
            <p:ph type="title"/>
          </p:nvPr>
        </p:nvSpPr>
        <p:spPr>
          <a:prstGeom prst="rect">
            <a:avLst/>
          </a:prstGeom>
        </p:spPr>
        <p:txBody>
          <a:bodyPr/>
          <a:lstStyle/>
          <a:p>
            <a:pPr/>
            <a:r>
              <a:t>Executive Summary</a:t>
            </a:r>
          </a:p>
        </p:txBody>
      </p:sp>
      <p:sp>
        <p:nvSpPr>
          <p:cNvPr id="77" name="Emerging workloads (e.g., graph processing) have massive data footprints…"/>
          <p:cNvSpPr txBox="1"/>
          <p:nvPr>
            <p:ph type="body" idx="1"/>
          </p:nvPr>
        </p:nvSpPr>
        <p:spPr>
          <a:xfrm>
            <a:off x="1207314" y="2024539"/>
            <a:ext cx="21969372" cy="6100462"/>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ln>
        </p:spPr>
        <p:txBody>
          <a:bodyPr>
            <a:noAutofit/>
          </a:bodyPr>
          <a:lstStyle/>
          <a:p>
            <a:pPr/>
            <a:r>
              <a:t>Emerging workloads (e.g., graph processing) have massive data footprints</a:t>
            </a:r>
          </a:p>
          <a:p>
            <a:pPr lvl="1" marL="914400" indent="-457200"/>
            <a:r>
              <a:t>Significant pressure on the caches</a:t>
            </a:r>
          </a:p>
          <a:p>
            <a:pPr/>
            <a:r>
              <a:t>Latency Tolerance Techniques:</a:t>
            </a:r>
          </a:p>
          <a:p>
            <a:pPr lvl="1" marL="914400" indent="-457200">
              <a:lnSpc>
                <a:spcPct val="100000"/>
              </a:lnSpc>
            </a:pPr>
            <a:r>
              <a:t>Off-Chip Prediction (</a:t>
            </a:r>
            <a:r>
              <a:rPr i="1"/>
              <a:t>e.g.</a:t>
            </a:r>
            <a:r>
              <a:t>, Hermes (MICRO’22))</a:t>
            </a:r>
          </a:p>
          <a:p>
            <a:pPr lvl="1" marL="914400" indent="-457200">
              <a:lnSpc>
                <a:spcPct val="100000"/>
              </a:lnSpc>
            </a:pPr>
            <a:r>
              <a:t>Data Prefetching (</a:t>
            </a:r>
            <a:r>
              <a:rPr i="1"/>
              <a:t>e.g.</a:t>
            </a:r>
            <a:r>
              <a:t>, PPF (ISCA’19))</a:t>
            </a:r>
          </a:p>
          <a:p>
            <a:pPr lvl="1" marL="914400" indent="-457200">
              <a:lnSpc>
                <a:spcPct val="100000"/>
              </a:lnSpc>
            </a:pPr>
            <a:r>
              <a:t>Cache bypassing (</a:t>
            </a:r>
            <a:r>
              <a:rPr i="1"/>
              <a:t>e.g.</a:t>
            </a:r>
            <a:r>
              <a:t>, Multiperspective Reuse Prediction (MICRO’17))</a:t>
            </a:r>
          </a:p>
          <a:p>
            <a:pPr lvl="1" marL="914400" indent="-457200">
              <a:lnSpc>
                <a:spcPct val="100000"/>
              </a:lnSpc>
            </a:pPr>
            <a:r>
              <a:t>Disruptive cache designs (</a:t>
            </a:r>
            <a:r>
              <a:rPr i="1"/>
              <a:t>e.g.</a:t>
            </a:r>
            <a:r>
              <a:t>, Distill Cache (HPCA’07))</a:t>
            </a:r>
          </a:p>
        </p:txBody>
      </p:sp>
      <p:sp>
        <p:nvSpPr>
          <p:cNvPr id="78"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7">
                                            <p:bg/>
                                          </p:spTgt>
                                        </p:tgtEl>
                                        <p:attrNameLst>
                                          <p:attrName>style.visibility</p:attrName>
                                        </p:attrNameLst>
                                      </p:cBhvr>
                                      <p:to>
                                        <p:strVal val="visible"/>
                                      </p:to>
                                    </p:set>
                                    <p:animEffect filter="fade" transition="in">
                                      <p:cBhvr>
                                        <p:cTn id="7" dur="1000"/>
                                        <p:tgtEl>
                                          <p:spTgt spid="7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7">
                                            <p:txEl>
                                              <p:pRg st="0" end="0"/>
                                            </p:txEl>
                                          </p:spTgt>
                                        </p:tgtEl>
                                        <p:attrNameLst>
                                          <p:attrName>style.visibility</p:attrName>
                                        </p:attrNameLst>
                                      </p:cBhvr>
                                      <p:to>
                                        <p:strVal val="visible"/>
                                      </p:to>
                                    </p:set>
                                    <p:animEffect filter="fade" transition="in">
                                      <p:cBhvr>
                                        <p:cTn id="10" dur="1000"/>
                                        <p:tgtEl>
                                          <p:spTgt spid="77">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77">
                                            <p:txEl>
                                              <p:pRg st="1" end="1"/>
                                            </p:txEl>
                                          </p:spTgt>
                                        </p:tgtEl>
                                        <p:attrNameLst>
                                          <p:attrName>style.visibility</p:attrName>
                                        </p:attrNameLst>
                                      </p:cBhvr>
                                      <p:to>
                                        <p:strVal val="visible"/>
                                      </p:to>
                                    </p:set>
                                    <p:animEffect filter="fade" transition="in">
                                      <p:cBhvr>
                                        <p:cTn id="13" dur="1000"/>
                                        <p:tgtEl>
                                          <p:spTgt spid="7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10" grpId="1" fill="hold">
                                  <p:stCondLst>
                                    <p:cond delay="0"/>
                                  </p:stCondLst>
                                  <p:iterate type="el" backwards="0">
                                    <p:tmAbs val="0"/>
                                  </p:iterate>
                                  <p:childTnLst>
                                    <p:set>
                                      <p:cBhvr>
                                        <p:cTn id="17" fill="hold"/>
                                        <p:tgtEl>
                                          <p:spTgt spid="77">
                                            <p:txEl>
                                              <p:pRg st="2" end="2"/>
                                            </p:txEl>
                                          </p:spTgt>
                                        </p:tgtEl>
                                        <p:attrNameLst>
                                          <p:attrName>style.visibility</p:attrName>
                                        </p:attrNameLst>
                                      </p:cBhvr>
                                      <p:to>
                                        <p:strVal val="visible"/>
                                      </p:to>
                                    </p:set>
                                    <p:animEffect filter="fade" transition="in">
                                      <p:cBhvr>
                                        <p:cTn id="18" dur="1000"/>
                                        <p:tgtEl>
                                          <p:spTgt spid="77">
                                            <p:txEl>
                                              <p:pRg st="2" end="2"/>
                                            </p:txEl>
                                          </p:spTgt>
                                        </p:tgtEl>
                                      </p:cBhvr>
                                    </p:animEffect>
                                  </p:childTnLst>
                                </p:cTn>
                              </p:par>
                              <p:par>
                                <p:cTn id="19" presetClass="entr" nodeType="withEffect" presetSubtype="0" presetID="10" grpId="1" fill="hold">
                                  <p:stCondLst>
                                    <p:cond delay="0"/>
                                  </p:stCondLst>
                                  <p:iterate type="el" backwards="0">
                                    <p:tmAbs val="0"/>
                                  </p:iterate>
                                  <p:childTnLst>
                                    <p:set>
                                      <p:cBhvr>
                                        <p:cTn id="20" fill="hold"/>
                                        <p:tgtEl>
                                          <p:spTgt spid="77">
                                            <p:txEl>
                                              <p:pRg st="3" end="3"/>
                                            </p:txEl>
                                          </p:spTgt>
                                        </p:tgtEl>
                                        <p:attrNameLst>
                                          <p:attrName>style.visibility</p:attrName>
                                        </p:attrNameLst>
                                      </p:cBhvr>
                                      <p:to>
                                        <p:strVal val="visible"/>
                                      </p:to>
                                    </p:set>
                                    <p:animEffect filter="fade" transition="in">
                                      <p:cBhvr>
                                        <p:cTn id="21" dur="1000"/>
                                        <p:tgtEl>
                                          <p:spTgt spid="77">
                                            <p:txEl>
                                              <p:pRg st="3" end="3"/>
                                            </p:txEl>
                                          </p:spTgt>
                                        </p:tgtEl>
                                      </p:cBhvr>
                                    </p:animEffect>
                                  </p:childTnLst>
                                </p:cTn>
                              </p:par>
                              <p:par>
                                <p:cTn id="22" presetClass="entr" nodeType="withEffect" presetSubtype="0" presetID="10" grpId="1" fill="hold">
                                  <p:stCondLst>
                                    <p:cond delay="0"/>
                                  </p:stCondLst>
                                  <p:iterate type="el" backwards="0">
                                    <p:tmAbs val="0"/>
                                  </p:iterate>
                                  <p:childTnLst>
                                    <p:set>
                                      <p:cBhvr>
                                        <p:cTn id="23" fill="hold"/>
                                        <p:tgtEl>
                                          <p:spTgt spid="77">
                                            <p:txEl>
                                              <p:pRg st="4" end="4"/>
                                            </p:txEl>
                                          </p:spTgt>
                                        </p:tgtEl>
                                        <p:attrNameLst>
                                          <p:attrName>style.visibility</p:attrName>
                                        </p:attrNameLst>
                                      </p:cBhvr>
                                      <p:to>
                                        <p:strVal val="visible"/>
                                      </p:to>
                                    </p:set>
                                    <p:animEffect filter="fade" transition="in">
                                      <p:cBhvr>
                                        <p:cTn id="24" dur="1000"/>
                                        <p:tgtEl>
                                          <p:spTgt spid="77">
                                            <p:txEl>
                                              <p:pRg st="4" end="4"/>
                                            </p:txEl>
                                          </p:spTgt>
                                        </p:tgtEl>
                                      </p:cBhvr>
                                    </p:animEffect>
                                  </p:childTnLst>
                                </p:cTn>
                              </p:par>
                              <p:par>
                                <p:cTn id="25" presetClass="entr" nodeType="withEffect" presetSubtype="0" presetID="10" grpId="1" fill="hold">
                                  <p:stCondLst>
                                    <p:cond delay="0"/>
                                  </p:stCondLst>
                                  <p:iterate type="el" backwards="0">
                                    <p:tmAbs val="0"/>
                                  </p:iterate>
                                  <p:childTnLst>
                                    <p:set>
                                      <p:cBhvr>
                                        <p:cTn id="26" fill="hold"/>
                                        <p:tgtEl>
                                          <p:spTgt spid="77">
                                            <p:txEl>
                                              <p:pRg st="5" end="5"/>
                                            </p:txEl>
                                          </p:spTgt>
                                        </p:tgtEl>
                                        <p:attrNameLst>
                                          <p:attrName>style.visibility</p:attrName>
                                        </p:attrNameLst>
                                      </p:cBhvr>
                                      <p:to>
                                        <p:strVal val="visible"/>
                                      </p:to>
                                    </p:set>
                                    <p:animEffect filter="fade" transition="in">
                                      <p:cBhvr>
                                        <p:cTn id="27" dur="1000"/>
                                        <p:tgtEl>
                                          <p:spTgt spid="77">
                                            <p:txEl>
                                              <p:pRg st="5" end="5"/>
                                            </p:txEl>
                                          </p:spTgt>
                                        </p:tgtEl>
                                      </p:cBhvr>
                                    </p:animEffect>
                                  </p:childTnLst>
                                </p:cTn>
                              </p:par>
                              <p:par>
                                <p:cTn id="28" presetClass="entr" nodeType="withEffect" presetSubtype="0" presetID="10" grpId="1" fill="hold">
                                  <p:stCondLst>
                                    <p:cond delay="0"/>
                                  </p:stCondLst>
                                  <p:iterate type="el" backwards="0">
                                    <p:tmAbs val="0"/>
                                  </p:iterate>
                                  <p:childTnLst>
                                    <p:set>
                                      <p:cBhvr>
                                        <p:cTn id="29" fill="hold"/>
                                        <p:tgtEl>
                                          <p:spTgt spid="77">
                                            <p:txEl>
                                              <p:pRg st="6" end="6"/>
                                            </p:txEl>
                                          </p:spTgt>
                                        </p:tgtEl>
                                        <p:attrNameLst>
                                          <p:attrName>style.visibility</p:attrName>
                                        </p:attrNameLst>
                                      </p:cBhvr>
                                      <p:to>
                                        <p:strVal val="visible"/>
                                      </p:to>
                                    </p:set>
                                    <p:animEffect filter="fade" transition="in">
                                      <p:cBhvr>
                                        <p:cTn id="30" dur="1000"/>
                                        <p:tgtEl>
                                          <p:spTgt spid="77">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7"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6"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47" name="Título 1"/>
          <p:cNvSpPr txBox="1"/>
          <p:nvPr>
            <p:ph type="title"/>
          </p:nvPr>
        </p:nvSpPr>
        <p:spPr>
          <a:prstGeom prst="rect">
            <a:avLst/>
          </a:prstGeom>
        </p:spPr>
        <p:txBody>
          <a:bodyPr anchor="ctr"/>
          <a:lstStyle/>
          <a:p>
            <a:pPr/>
            <a:r>
              <a:t>Multi-Core Evaluation | Impact of Bandwidth</a:t>
            </a:r>
          </a:p>
        </p:txBody>
      </p:sp>
      <p:sp>
        <p:nvSpPr>
          <p:cNvPr id="248"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9" name="Considering a multi-core scenario, TLP outperforms all considered designs…"/>
          <p:cNvSpPr txBox="1"/>
          <p:nvPr>
            <p:ph type="body" sz="half" idx="1"/>
          </p:nvPr>
        </p:nvSpPr>
        <p:spPr>
          <a:xfrm>
            <a:off x="1207314" y="7930455"/>
            <a:ext cx="21969371" cy="5785545"/>
          </a:xfrm>
          <a:prstGeom prst="rect">
            <a:avLst/>
          </a:prstGeom>
        </p:spPr>
        <p:txBody>
          <a:bodyPr/>
          <a:lstStyle/>
          <a:p>
            <a:pPr/>
            <a:r>
              <a:t>Considering a multi-core scenario, TLP outperforms all considered designs</a:t>
            </a:r>
          </a:p>
          <a:p>
            <a:pPr lvl="1" marL="914400" indent="-457200">
              <a:lnSpc>
                <a:spcPct val="100000"/>
              </a:lnSpc>
            </a:pPr>
            <a:r>
              <a:rPr b="1"/>
              <a:t>n.b.</a:t>
            </a:r>
            <a:r>
              <a:t>, The x-axes measures bandwidth in </a:t>
            </a:r>
            <a:r>
              <a:rPr b="1" u="sng"/>
              <a:t>GB/s per core</a:t>
            </a:r>
            <a:r>
              <a:t>.</a:t>
            </a:r>
          </a:p>
          <a:p>
            <a:pPr lvl="1" marL="914400" indent="-457200">
              <a:lnSpc>
                <a:spcPct val="100000"/>
              </a:lnSpc>
            </a:pPr>
            <a:r>
              <a:rPr b="1"/>
              <a:t>n.b.</a:t>
            </a:r>
            <a:r>
              <a:t>, Here, we vary DRAM bandwidth from </a:t>
            </a:r>
            <a:r>
              <a:rPr b="1"/>
              <a:t>1.6</a:t>
            </a:r>
            <a:r>
              <a:t> to </a:t>
            </a:r>
            <a:r>
              <a:rPr b="1"/>
              <a:t>25.6</a:t>
            </a:r>
            <a:r>
              <a:t> GB/s </a:t>
            </a:r>
            <a:r>
              <a:rPr b="1" u="sng"/>
              <a:t>per core</a:t>
            </a:r>
            <a:r>
              <a:t>.</a:t>
            </a:r>
          </a:p>
          <a:p>
            <a:pPr lvl="1" marL="914400" indent="-457200">
              <a:lnSpc>
                <a:spcPct val="100000"/>
              </a:lnSpc>
            </a:pPr>
            <a:r>
              <a:rPr b="1" u="sng"/>
              <a:t>TLP</a:t>
            </a:r>
            <a:r>
              <a:t> outperforms all approaches in scenarios where bandwidth ranges between </a:t>
            </a:r>
            <a:r>
              <a:rPr b="1"/>
              <a:t>1.6</a:t>
            </a:r>
            <a:r>
              <a:t> to </a:t>
            </a:r>
            <a:r>
              <a:rPr b="1"/>
              <a:t>6.4</a:t>
            </a:r>
            <a:r>
              <a:t> GB/s </a:t>
            </a:r>
            <a:r>
              <a:rPr b="1" u="sng"/>
              <a:t>per core</a:t>
            </a:r>
          </a:p>
          <a:p>
            <a:pPr lvl="1" marL="914400" indent="-457200">
              <a:lnSpc>
                <a:spcPct val="100000"/>
              </a:lnSpc>
            </a:pPr>
            <a:r>
              <a:t>Even considering unrealistic scenarios (</a:t>
            </a:r>
            <a:r>
              <a:rPr b="1"/>
              <a:t>12.8</a:t>
            </a:r>
            <a:r>
              <a:t> and </a:t>
            </a:r>
            <a:r>
              <a:rPr b="1"/>
              <a:t>25.6</a:t>
            </a:r>
            <a:r>
              <a:t> GB/s per core), </a:t>
            </a:r>
            <a:r>
              <a:rPr b="1" u="sng"/>
              <a:t>TLP</a:t>
            </a:r>
            <a:r>
              <a:t> outperforms </a:t>
            </a:r>
            <a:r>
              <a:rPr b="1"/>
              <a:t>Hermes</a:t>
            </a:r>
            <a:r>
              <a:t> and </a:t>
            </a:r>
            <a:r>
              <a:rPr b="1"/>
              <a:t>PPF</a:t>
            </a:r>
          </a:p>
        </p:txBody>
      </p:sp>
      <p:pic>
        <p:nvPicPr>
          <p:cNvPr id="250" name="4_cores_ipcp_tlp_speedup_dram_bw.pdf" descr="4_cores_ipcp_tlp_speedup_dram_bw.pdf"/>
          <p:cNvPicPr>
            <a:picLocks noChangeAspect="1"/>
          </p:cNvPicPr>
          <p:nvPr/>
        </p:nvPicPr>
        <p:blipFill>
          <a:blip r:embed="rId3">
            <a:extLst/>
          </a:blip>
          <a:srcRect l="0" t="0" r="0" b="0"/>
          <a:stretch>
            <a:fillRect/>
          </a:stretch>
        </p:blipFill>
        <p:spPr>
          <a:xfrm>
            <a:off x="860887" y="3339119"/>
            <a:ext cx="10632094" cy="3285499"/>
          </a:xfrm>
          <a:prstGeom prst="rect">
            <a:avLst/>
          </a:prstGeom>
          <a:ln w="12700">
            <a:miter lim="400000"/>
          </a:ln>
        </p:spPr>
      </p:pic>
      <p:pic>
        <p:nvPicPr>
          <p:cNvPr id="251" name="4_cores_ipcp_tlp_dram_trans_dram_bw.pdf" descr="4_cores_ipcp_tlp_dram_trans_dram_bw.pdf"/>
          <p:cNvPicPr>
            <a:picLocks noChangeAspect="1"/>
          </p:cNvPicPr>
          <p:nvPr/>
        </p:nvPicPr>
        <p:blipFill>
          <a:blip r:embed="rId4">
            <a:extLst/>
          </a:blip>
          <a:stretch>
            <a:fillRect/>
          </a:stretch>
        </p:blipFill>
        <p:spPr>
          <a:xfrm>
            <a:off x="12452673" y="3339119"/>
            <a:ext cx="10631311" cy="3285257"/>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54" name="Título 1"/>
          <p:cNvSpPr txBox="1"/>
          <p:nvPr>
            <p:ph type="title"/>
          </p:nvPr>
        </p:nvSpPr>
        <p:spPr>
          <a:prstGeom prst="rect">
            <a:avLst/>
          </a:prstGeom>
        </p:spPr>
        <p:txBody>
          <a:bodyPr anchor="ctr"/>
          <a:lstStyle/>
          <a:p>
            <a:pPr/>
            <a:r>
              <a:t>Conclusions</a:t>
            </a:r>
          </a:p>
        </p:txBody>
      </p:sp>
      <p:sp>
        <p:nvSpPr>
          <p:cNvPr id="255"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6" name="We show that off-chip prediction can be used to drive prefetch filtering, reducing the # of DRAM transactions and ultimately improving performance."/>
          <p:cNvSpPr/>
          <p:nvPr/>
        </p:nvSpPr>
        <p:spPr>
          <a:xfrm>
            <a:off x="2210273" y="3279890"/>
            <a:ext cx="20995614" cy="2438454"/>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4500">
                <a:solidFill>
                  <a:srgbClr val="000000"/>
                </a:solidFill>
              </a:defRPr>
            </a:lvl1pPr>
          </a:lstStyle>
          <a:p>
            <a:pPr/>
            <a:r>
              <a:t>We show that off-chip prediction can be used to drive prefetch filtering, reducing the # of DRAM transactions and ultimately improving performance.</a:t>
            </a:r>
          </a:p>
        </p:txBody>
      </p:sp>
      <p:sp>
        <p:nvSpPr>
          <p:cNvPr id="257" name="This work generalises to any L1D prefetcher and/or workloads."/>
          <p:cNvSpPr/>
          <p:nvPr/>
        </p:nvSpPr>
        <p:spPr>
          <a:xfrm>
            <a:off x="3038740" y="6890558"/>
            <a:ext cx="19338680" cy="2438455"/>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4500">
                <a:solidFill>
                  <a:srgbClr val="000000"/>
                </a:solidFill>
              </a:defRPr>
            </a:lvl1pPr>
          </a:lstStyle>
          <a:p>
            <a:pPr/>
            <a:r>
              <a:t>This work generalises to any L1D prefetcher and/or workloads.</a:t>
            </a:r>
          </a:p>
        </p:txBody>
      </p:sp>
      <p:sp>
        <p:nvSpPr>
          <p:cNvPr id="258" name="Off-chip prediction could be correlated to other µ-architectural problems (Dead-On-Arrival STLB entries, etc.)."/>
          <p:cNvSpPr/>
          <p:nvPr/>
        </p:nvSpPr>
        <p:spPr>
          <a:xfrm>
            <a:off x="4140177" y="10274084"/>
            <a:ext cx="17135805" cy="2438455"/>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p>
            <a:pPr algn="ctr">
              <a:defRPr b="1" sz="4500">
                <a:solidFill>
                  <a:srgbClr val="000000"/>
                </a:solidFill>
              </a:defRPr>
            </a:pPr>
            <a:r>
              <a:t>Off-chip prediction could be correlated to other µ-architectural problems (</a:t>
            </a:r>
            <a:r>
              <a:rPr i="1"/>
              <a:t>Dead-On-Arrival</a:t>
            </a:r>
            <a:r>
              <a:t> STLB entries, etc.).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6"/>
                                        </p:tgtEl>
                                        <p:attrNameLst>
                                          <p:attrName>style.visibility</p:attrName>
                                        </p:attrNameLst>
                                      </p:cBhvr>
                                      <p:to>
                                        <p:strVal val="visible"/>
                                      </p:to>
                                    </p:set>
                                    <p:animEffect filter="fade" transition="in">
                                      <p:cBhvr>
                                        <p:cTn id="7" dur="1000"/>
                                        <p:tgtEl>
                                          <p:spTgt spid="25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57"/>
                                        </p:tgtEl>
                                        <p:attrNameLst>
                                          <p:attrName>style.visibility</p:attrName>
                                        </p:attrNameLst>
                                      </p:cBhvr>
                                      <p:to>
                                        <p:strVal val="visible"/>
                                      </p:to>
                                    </p:set>
                                    <p:animEffect filter="fade" transition="in">
                                      <p:cBhvr>
                                        <p:cTn id="12" dur="1000"/>
                                        <p:tgtEl>
                                          <p:spTgt spid="25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58"/>
                                        </p:tgtEl>
                                        <p:attrNameLst>
                                          <p:attrName>style.visibility</p:attrName>
                                        </p:attrNameLst>
                                      </p:cBhvr>
                                      <p:to>
                                        <p:strVal val="visible"/>
                                      </p:to>
                                    </p:set>
                                    <p:animEffect filter="fade" transition="in">
                                      <p:cBhvr>
                                        <p:cTn id="17"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3"/>
      <p:bldP build="whole" bldLvl="1" animBg="1" rev="0" advAuto="0" spid="257" grpId="2"/>
      <p:bldP build="whole" bldLvl="1" animBg="1" rev="0" advAuto="0" spid="256"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61" name="Título 1"/>
          <p:cNvSpPr txBox="1"/>
          <p:nvPr>
            <p:ph type="title"/>
          </p:nvPr>
        </p:nvSpPr>
        <p:spPr>
          <a:prstGeom prst="rect">
            <a:avLst/>
          </a:prstGeom>
        </p:spPr>
        <p:txBody>
          <a:bodyPr anchor="ctr"/>
          <a:lstStyle/>
          <a:p>
            <a:pPr/>
            <a:r>
              <a:t>Reproducing results — Public Artifact</a:t>
            </a:r>
          </a:p>
        </p:txBody>
      </p:sp>
      <p:sp>
        <p:nvSpPr>
          <p:cNvPr id="262"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3" name="An artifact is publicly available for you to reproduce the results and play around.…"/>
          <p:cNvSpPr txBox="1"/>
          <p:nvPr>
            <p:ph type="body" sz="half" idx="1"/>
          </p:nvPr>
        </p:nvSpPr>
        <p:spPr>
          <a:xfrm>
            <a:off x="1207314" y="3028950"/>
            <a:ext cx="11142242" cy="10687050"/>
          </a:xfrm>
          <a:prstGeom prst="rect">
            <a:avLst/>
          </a:prstGeom>
        </p:spPr>
        <p:txBody>
          <a:bodyPr/>
          <a:lstStyle/>
          <a:p>
            <a:pPr/>
            <a:r>
              <a:t>An artifact is publicly available for you to reproduce the results and play around.</a:t>
            </a:r>
          </a:p>
          <a:p>
            <a:pPr lvl="1" marL="914400" indent="-457200"/>
            <a:r>
              <a:t>Main artifact on </a:t>
            </a:r>
            <a:r>
              <a:rPr u="sng">
                <a:solidFill>
                  <a:srgbClr val="0563C1"/>
                </a:solidFill>
                <a:uFill>
                  <a:solidFill>
                    <a:srgbClr val="0563C1"/>
                  </a:solidFill>
                </a:uFill>
                <a:hlinkClick r:id="rId3" invalidUrl="" action="" tgtFrame="" tooltip="" history="1" highlightClick="0" endSnd="0"/>
              </a:rPr>
              <a:t>Zenodo</a:t>
            </a:r>
            <a:r>
              <a:t>.</a:t>
            </a:r>
          </a:p>
          <a:p>
            <a:pPr/>
            <a:r>
              <a:t>We provide the traces used for the paper.</a:t>
            </a:r>
          </a:p>
          <a:p>
            <a:pPr lvl="1" marL="914400" indent="-457200"/>
            <a:r>
              <a:t>Volume 1 on </a:t>
            </a:r>
            <a:r>
              <a:rPr u="sng">
                <a:solidFill>
                  <a:srgbClr val="0563C1"/>
                </a:solidFill>
                <a:uFill>
                  <a:solidFill>
                    <a:srgbClr val="0563C1"/>
                  </a:solidFill>
                </a:uFill>
                <a:hlinkClick r:id="rId4" invalidUrl="" action="" tgtFrame="" tooltip="" history="1" highlightClick="0" endSnd="0"/>
              </a:rPr>
              <a:t>Zenodo</a:t>
            </a:r>
            <a:r>
              <a:t>.</a:t>
            </a:r>
          </a:p>
          <a:p>
            <a:pPr lvl="1" marL="914400" indent="-457200"/>
            <a:r>
              <a:t>Volume 2 on </a:t>
            </a:r>
            <a:r>
              <a:rPr u="sng">
                <a:solidFill>
                  <a:srgbClr val="0563C1"/>
                </a:solidFill>
                <a:uFill>
                  <a:solidFill>
                    <a:srgbClr val="0563C1"/>
                  </a:solidFill>
                </a:uFill>
                <a:hlinkClick r:id="rId5" invalidUrl="" action="" tgtFrame="" tooltip="" history="1" highlightClick="0" endSnd="0"/>
              </a:rPr>
              <a:t>Zenodo</a:t>
            </a:r>
            <a:r>
              <a:t>.</a:t>
            </a:r>
          </a:p>
          <a:p>
            <a:pPr lvl="1" marL="914400" indent="-457200"/>
            <a:r>
              <a:t>Volume 3 on </a:t>
            </a:r>
            <a:r>
              <a:rPr u="sng">
                <a:solidFill>
                  <a:srgbClr val="0563C1"/>
                </a:solidFill>
                <a:uFill>
                  <a:solidFill>
                    <a:srgbClr val="0563C1"/>
                  </a:solidFill>
                </a:uFill>
                <a:hlinkClick r:id="rId6" invalidUrl="" action="" tgtFrame="" tooltip="" history="1" highlightClick="0" endSnd="0"/>
              </a:rPr>
              <a:t>Zenodo</a:t>
            </a:r>
            <a:r>
              <a:t>.</a:t>
            </a:r>
          </a:p>
        </p:txBody>
      </p:sp>
      <p:pic>
        <p:nvPicPr>
          <p:cNvPr id="264" name="Untitled-2.png" descr="Untitled-2.png"/>
          <p:cNvPicPr>
            <a:picLocks noChangeAspect="1"/>
          </p:cNvPicPr>
          <p:nvPr/>
        </p:nvPicPr>
        <p:blipFill>
          <a:blip r:embed="rId7">
            <a:extLst/>
          </a:blip>
          <a:stretch>
            <a:fillRect/>
          </a:stretch>
        </p:blipFill>
        <p:spPr>
          <a:xfrm>
            <a:off x="15735402" y="3471946"/>
            <a:ext cx="5805453" cy="677210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hank you for your attention!"/>
          <p:cNvSpPr txBox="1"/>
          <p:nvPr>
            <p:ph type="title"/>
          </p:nvPr>
        </p:nvSpPr>
        <p:spPr>
          <a:prstGeom prst="rect">
            <a:avLst/>
          </a:prstGeom>
        </p:spPr>
        <p:txBody>
          <a:bodyPr/>
          <a:lstStyle>
            <a:lvl1pPr>
              <a:defRPr sz="10600"/>
            </a:lvl1pPr>
          </a:lstStyle>
          <a:p>
            <a:pPr/>
            <a:r>
              <a:t>Thank you for your attention!</a:t>
            </a:r>
          </a:p>
        </p:txBody>
      </p:sp>
      <p:sp>
        <p:nvSpPr>
          <p:cNvPr id="267" name="Marcador de texto 16"/>
          <p:cNvSpPr/>
          <p:nvPr>
            <p:ph type="body" idx="21"/>
          </p:nvPr>
        </p:nvSpPr>
        <p:spPr>
          <a:xfrm>
            <a:off x="8150746" y="12191369"/>
            <a:ext cx="16256001" cy="975065"/>
          </a:xfrm>
          <a:prstGeom prst="rect">
            <a:avLst/>
          </a:prstGeom>
          <a:extLst>
            <a:ext uri="{C572A759-6A51-4108-AA02-DFA0A04FC94B}">
              <ma14:wrappingTextBoxFlag xmlns:ma14="http://schemas.microsoft.com/office/mac/drawingml/2011/main" val="1"/>
            </a:ext>
          </a:extLst>
        </p:spPr>
        <p:txBody>
          <a:bodyPr/>
          <a:lstStyle>
            <a:lvl1pPr marL="0" indent="0" algn="ctr">
              <a:spcBef>
                <a:spcPts val="0"/>
              </a:spcBef>
              <a:buSzTx/>
              <a:buFontTx/>
              <a:buNone/>
              <a:defRPr b="1" sz="2500">
                <a:solidFill>
                  <a:srgbClr val="004890"/>
                </a:solidFill>
              </a:defRPr>
            </a:lvl1pPr>
          </a:lstStyle>
          <a:p>
            <a:pPr/>
            <a:r>
              <a:t>A Two Level Neural Approach Combining Off-Chip Prediction with Adaptive Prefetch Filtering — HPCA’24</a:t>
            </a:r>
          </a:p>
        </p:txBody>
      </p:sp>
      <p:pic>
        <p:nvPicPr>
          <p:cNvPr id="268" name="ac.png" descr="ac.png"/>
          <p:cNvPicPr>
            <a:picLocks noChangeAspect="1"/>
          </p:cNvPicPr>
          <p:nvPr/>
        </p:nvPicPr>
        <p:blipFill>
          <a:blip r:embed="rId2">
            <a:extLst/>
          </a:blip>
          <a:stretch>
            <a:fillRect/>
          </a:stretch>
        </p:blipFill>
        <p:spPr>
          <a:xfrm>
            <a:off x="11432582" y="2257640"/>
            <a:ext cx="7610109" cy="2027772"/>
          </a:xfrm>
          <a:prstGeom prst="rect">
            <a:avLst/>
          </a:prstGeom>
          <a:ln w="12700">
            <a:miter lim="400000"/>
          </a:ln>
        </p:spPr>
      </p:pic>
      <p:pic>
        <p:nvPicPr>
          <p:cNvPr id="269" name="300px-Logotipo_del_Ministerio_de_Ciencia,_Innovación_y_Universidades.svg.png" descr="300px-Logotipo_del_Ministerio_de_Ciencia,_Innovación_y_Universidades.svg.png"/>
          <p:cNvPicPr>
            <a:picLocks noChangeAspect="1"/>
          </p:cNvPicPr>
          <p:nvPr/>
        </p:nvPicPr>
        <p:blipFill>
          <a:blip r:embed="rId3">
            <a:extLst/>
          </a:blip>
          <a:stretch>
            <a:fillRect/>
          </a:stretch>
        </p:blipFill>
        <p:spPr>
          <a:xfrm>
            <a:off x="18113264" y="828429"/>
            <a:ext cx="4909170" cy="1276385"/>
          </a:xfrm>
          <a:prstGeom prst="rect">
            <a:avLst/>
          </a:prstGeom>
          <a:ln w="12700">
            <a:miter lim="400000"/>
          </a:ln>
        </p:spPr>
      </p:pic>
      <p:pic>
        <p:nvPicPr>
          <p:cNvPr id="270" name="texas.png" descr="texas.png"/>
          <p:cNvPicPr>
            <a:picLocks noChangeAspect="1"/>
          </p:cNvPicPr>
          <p:nvPr/>
        </p:nvPicPr>
        <p:blipFill>
          <a:blip r:embed="rId4">
            <a:extLst/>
          </a:blip>
          <a:stretch>
            <a:fillRect/>
          </a:stretch>
        </p:blipFill>
        <p:spPr>
          <a:xfrm>
            <a:off x="9053270" y="828429"/>
            <a:ext cx="1553060" cy="1276351"/>
          </a:xfrm>
          <a:prstGeom prst="rect">
            <a:avLst/>
          </a:prstGeom>
          <a:ln w="12700">
            <a:miter lim="400000"/>
          </a:ln>
        </p:spPr>
      </p:pic>
      <p:pic>
        <p:nvPicPr>
          <p:cNvPr id="271" name="Logotipo_de_la_Generalitat_de_Catalunya.svg.png" descr="Logotipo_de_la_Generalitat_de_Catalunya.svg.png"/>
          <p:cNvPicPr>
            <a:picLocks noChangeAspect="1"/>
          </p:cNvPicPr>
          <p:nvPr/>
        </p:nvPicPr>
        <p:blipFill>
          <a:blip r:embed="rId5">
            <a:extLst/>
          </a:blip>
          <a:stretch>
            <a:fillRect/>
          </a:stretch>
        </p:blipFill>
        <p:spPr>
          <a:xfrm>
            <a:off x="19388907" y="2554079"/>
            <a:ext cx="4168575" cy="1204979"/>
          </a:xfrm>
          <a:prstGeom prst="rect">
            <a:avLst/>
          </a:prstGeom>
          <a:ln w="12700">
            <a:miter lim="400000"/>
          </a:ln>
        </p:spPr>
      </p:pic>
      <p:pic>
        <p:nvPicPr>
          <p:cNvPr id="272" name="HW_POS_RBG_Vertical-300ppi.png" descr="HW_POS_RBG_Vertical-300ppi.png"/>
          <p:cNvPicPr>
            <a:picLocks noChangeAspect="1"/>
          </p:cNvPicPr>
          <p:nvPr/>
        </p:nvPicPr>
        <p:blipFill>
          <a:blip r:embed="rId6">
            <a:extLst/>
          </a:blip>
          <a:stretch>
            <a:fillRect/>
          </a:stretch>
        </p:blipFill>
        <p:spPr>
          <a:xfrm>
            <a:off x="8815913" y="2257640"/>
            <a:ext cx="2027773" cy="2027772"/>
          </a:xfrm>
          <a:prstGeom prst="rect">
            <a:avLst/>
          </a:prstGeom>
          <a:ln w="12700">
            <a:miter lim="400000"/>
          </a:ln>
        </p:spPr>
      </p:pic>
      <p:sp>
        <p:nvSpPr>
          <p:cNvPr id="273"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76" name="Título 1"/>
          <p:cNvSpPr txBox="1"/>
          <p:nvPr>
            <p:ph type="title"/>
          </p:nvPr>
        </p:nvSpPr>
        <p:spPr>
          <a:prstGeom prst="rect">
            <a:avLst/>
          </a:prstGeom>
        </p:spPr>
        <p:txBody>
          <a:bodyPr anchor="ctr"/>
          <a:lstStyle/>
          <a:p>
            <a:pPr/>
            <a:r>
              <a:t>Acknoledgments/ Fundings</a:t>
            </a:r>
          </a:p>
        </p:txBody>
      </p:sp>
      <p:sp>
        <p:nvSpPr>
          <p:cNvPr id="277"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8" name="The authors are grateful to the anonymous reviewers for their valuable comments and constructive feedback that significantly improved the quality of the paper.…"/>
          <p:cNvSpPr txBox="1"/>
          <p:nvPr>
            <p:ph type="body" idx="1"/>
          </p:nvPr>
        </p:nvSpPr>
        <p:spPr>
          <a:xfrm>
            <a:off x="1207314" y="3028950"/>
            <a:ext cx="21969371" cy="10687050"/>
          </a:xfrm>
          <a:prstGeom prst="rect">
            <a:avLst/>
          </a:prstGeom>
        </p:spPr>
        <p:txBody>
          <a:bodyPr/>
          <a:lstStyle/>
          <a:p>
            <a:pPr marL="376989" indent="-376989" algn="just" defTabSz="1719072">
              <a:spcBef>
                <a:spcPts val="1800"/>
              </a:spcBef>
              <a:buFontTx/>
              <a:defRPr sz="3759"/>
            </a:pPr>
            <a:r>
              <a:t>The authors are grateful to the anonymous reviewers for their valuable comments and constructive feedback that significantly improved the quality of the paper. </a:t>
            </a:r>
          </a:p>
          <a:p>
            <a:pPr marL="376989" indent="-376989" algn="just" defTabSz="1719072">
              <a:spcBef>
                <a:spcPts val="1800"/>
              </a:spcBef>
              <a:buFontTx/>
              <a:defRPr sz="3759"/>
            </a:pPr>
            <a:r>
              <a:t>This work has been partially supported by the European HiPEAC Network of Excellence, by the Spanish Ministry of Science and Innovation MCIN/AEI/10.13039/501100011033 (contracts PID2019-107255GB-C21 and PID2019-105660RB-C22) and by the Generalitat de Catalunya (contract 2021-SGR-00763).</a:t>
            </a:r>
          </a:p>
          <a:p>
            <a:pPr marL="376989" indent="-376989" algn="just" defTabSz="1719072">
              <a:spcBef>
                <a:spcPts val="1800"/>
              </a:spcBef>
              <a:buFontTx/>
              <a:defRPr sz="3759"/>
            </a:pPr>
            <a:r>
              <a:t>This work is supported by the National Science Foundation through grant CCF-1912617 and generous gifts from Intel.</a:t>
            </a:r>
          </a:p>
          <a:p>
            <a:pPr marL="376989" indent="-376989" algn="just" defTabSz="1719072">
              <a:spcBef>
                <a:spcPts val="1800"/>
              </a:spcBef>
              <a:buFontTx/>
              <a:defRPr sz="3759"/>
            </a:pPr>
            <a:r>
              <a:t>Marc Casas has been partially supported by the Grant RYC-2017-23269 funded by MCIN/AEI/10.13039/501100011033 and by ESF Investing in your future.</a:t>
            </a:r>
          </a:p>
          <a:p>
            <a:pPr marL="376989" indent="-376989" algn="just" defTabSz="1719072">
              <a:spcBef>
                <a:spcPts val="1800"/>
              </a:spcBef>
              <a:buFontTx/>
              <a:defRPr sz="3759"/>
            </a:pPr>
            <a:r>
              <a:t>Els autors agraeixen el suport del Departament de Recerca i Universitats de la Generalitat de Catalunya al Grup de Recerca "Performance understanding, analysis, and simulation/emulation of novel architectures" (Codi: 2021 SGR 00865). This research has received funding from the European High Performance Computing Joint Undertaking (JU) under Framework Partnership Agreement No 800928 (European Processor Initiative) and Specific Grant Agreement No 101036168 (EPI SGA2). The JU receives support from the European Union’s Horizon 2020 research and innovation programme and from Croatia, France, Germany, Greece, Italy, Netherlands, Portugal, Spain, Sweden, and Switzerland. The EPI-SGA2 project, PCI2022-132935 is also co-funded by MCIN/AEI /10.13039/501100011033 and by the UE NextGenerationEU/PRTR.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BACKUP SLIDES"/>
          <p:cNvSpPr txBox="1"/>
          <p:nvPr>
            <p:ph type="title"/>
          </p:nvPr>
        </p:nvSpPr>
        <p:spPr>
          <a:xfrm>
            <a:off x="-1" y="6057055"/>
            <a:ext cx="24384001" cy="1601891"/>
          </a:xfrm>
          <a:prstGeom prst="rect">
            <a:avLst/>
          </a:prstGeom>
        </p:spPr>
        <p:txBody>
          <a:bodyPr/>
          <a:lstStyle/>
          <a:p>
            <a:pPr/>
            <a:r>
              <a:t>BACKUP SLIDES</a:t>
            </a:r>
          </a:p>
        </p:txBody>
      </p:sp>
      <p:sp>
        <p:nvSpPr>
          <p:cNvPr id="28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84" name="Título 1"/>
          <p:cNvSpPr txBox="1"/>
          <p:nvPr>
            <p:ph type="title"/>
          </p:nvPr>
        </p:nvSpPr>
        <p:spPr>
          <a:prstGeom prst="rect">
            <a:avLst/>
          </a:prstGeom>
        </p:spPr>
        <p:txBody>
          <a:bodyPr anchor="ctr"/>
          <a:lstStyle/>
          <a:p>
            <a:pPr/>
            <a:r>
              <a:t>Details on Graph Workloads</a:t>
            </a:r>
          </a:p>
        </p:txBody>
      </p:sp>
      <p:sp>
        <p:nvSpPr>
          <p:cNvPr id="285"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86" name="Tableau 1"/>
          <p:cNvGraphicFramePr/>
          <p:nvPr/>
        </p:nvGraphicFramePr>
        <p:xfrm>
          <a:off x="1829410" y="2770510"/>
          <a:ext cx="20750580" cy="2973445"/>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960740"/>
                <a:gridCol w="2960740"/>
                <a:gridCol w="2960740"/>
                <a:gridCol w="2960740"/>
                <a:gridCol w="2960740"/>
                <a:gridCol w="2960740"/>
                <a:gridCol w="2960740"/>
              </a:tblGrid>
              <a:tr h="589608">
                <a:tc>
                  <a:txBody>
                    <a:bodyPr/>
                    <a:lstStyle/>
                    <a:p>
                      <a:pPr algn="ctr">
                        <a:defRPr sz="3600"/>
                      </a:pPr>
                    </a:p>
                  </a:txBody>
                  <a:tcPr marL="0" marR="0" marT="0" marB="0" anchor="ctr" anchorCtr="0" horzOverflow="overflow"/>
                </a:tc>
                <a:tc>
                  <a:txBody>
                    <a:bodyPr/>
                    <a:lstStyle/>
                    <a:p>
                      <a:pPr algn="ctr">
                        <a:defRPr b="0" sz="1800">
                          <a:solidFill>
                            <a:srgbClr val="000000"/>
                          </a:solidFill>
                        </a:defRPr>
                      </a:pPr>
                      <a:r>
                        <a:rPr b="1" sz="3600">
                          <a:solidFill>
                            <a:srgbClr val="FFFFFF"/>
                          </a:solidFill>
                        </a:rPr>
                        <a:t>BC</a:t>
                      </a:r>
                    </a:p>
                  </a:txBody>
                  <a:tcPr marL="0" marR="0" marT="0" marB="0" anchor="ctr" anchorCtr="0" horzOverflow="overflow"/>
                </a:tc>
                <a:tc>
                  <a:txBody>
                    <a:bodyPr/>
                    <a:lstStyle/>
                    <a:p>
                      <a:pPr algn="ctr">
                        <a:defRPr b="0" sz="1800">
                          <a:solidFill>
                            <a:srgbClr val="000000"/>
                          </a:solidFill>
                        </a:defRPr>
                      </a:pPr>
                      <a:r>
                        <a:rPr b="1" sz="3600">
                          <a:solidFill>
                            <a:srgbClr val="FFFFFF"/>
                          </a:solidFill>
                        </a:rPr>
                        <a:t>BFS</a:t>
                      </a:r>
                    </a:p>
                  </a:txBody>
                  <a:tcPr marL="0" marR="0" marT="0" marB="0" anchor="ctr" anchorCtr="0" horzOverflow="overflow"/>
                </a:tc>
                <a:tc>
                  <a:txBody>
                    <a:bodyPr/>
                    <a:lstStyle/>
                    <a:p>
                      <a:pPr algn="ctr">
                        <a:defRPr b="0" sz="1800">
                          <a:solidFill>
                            <a:srgbClr val="000000"/>
                          </a:solidFill>
                        </a:defRPr>
                      </a:pPr>
                      <a:r>
                        <a:rPr b="1" sz="3600">
                          <a:solidFill>
                            <a:srgbClr val="FFFFFF"/>
                          </a:solidFill>
                        </a:rPr>
                        <a:t>CC</a:t>
                      </a:r>
                    </a:p>
                  </a:txBody>
                  <a:tcPr marL="0" marR="0" marT="0" marB="0" anchor="ctr" anchorCtr="0" horzOverflow="overflow"/>
                </a:tc>
                <a:tc>
                  <a:txBody>
                    <a:bodyPr/>
                    <a:lstStyle/>
                    <a:p>
                      <a:pPr algn="ctr">
                        <a:defRPr b="0" sz="1800">
                          <a:solidFill>
                            <a:srgbClr val="000000"/>
                          </a:solidFill>
                        </a:defRPr>
                      </a:pPr>
                      <a:r>
                        <a:rPr b="1" sz="3600">
                          <a:solidFill>
                            <a:srgbClr val="FFFFFF"/>
                          </a:solidFill>
                        </a:rPr>
                        <a:t>PR</a:t>
                      </a:r>
                    </a:p>
                  </a:txBody>
                  <a:tcPr marL="0" marR="0" marT="0" marB="0" anchor="ctr" anchorCtr="0" horzOverflow="overflow"/>
                </a:tc>
                <a:tc>
                  <a:txBody>
                    <a:bodyPr/>
                    <a:lstStyle/>
                    <a:p>
                      <a:pPr algn="ctr">
                        <a:defRPr b="0" sz="1800">
                          <a:solidFill>
                            <a:srgbClr val="000000"/>
                          </a:solidFill>
                        </a:defRPr>
                      </a:pPr>
                      <a:r>
                        <a:rPr b="1" sz="3600">
                          <a:solidFill>
                            <a:srgbClr val="FFFFFF"/>
                          </a:solidFill>
                        </a:rPr>
                        <a:t>TC</a:t>
                      </a:r>
                    </a:p>
                  </a:txBody>
                  <a:tcPr marL="0" marR="0" marT="0" marB="0" anchor="ctr" anchorCtr="0" horzOverflow="overflow"/>
                </a:tc>
                <a:tc>
                  <a:txBody>
                    <a:bodyPr/>
                    <a:lstStyle/>
                    <a:p>
                      <a:pPr algn="ctr">
                        <a:defRPr b="0" sz="1800">
                          <a:solidFill>
                            <a:srgbClr val="000000"/>
                          </a:solidFill>
                        </a:defRPr>
                      </a:pPr>
                      <a:r>
                        <a:rPr b="1" sz="3600">
                          <a:solidFill>
                            <a:srgbClr val="FFFFFF"/>
                          </a:solidFill>
                        </a:rPr>
                        <a:t>SSP</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irregData ElemSz</a:t>
                      </a:r>
                    </a:p>
                  </a:txBody>
                  <a:tcPr marL="0" marR="0" marT="0" marB="0" anchor="ctr" anchorCtr="0" horzOverflow="overflow"/>
                </a:tc>
                <a:tc>
                  <a:txBody>
                    <a:bodyPr/>
                    <a:lstStyle/>
                    <a:p>
                      <a:pPr algn="ctr">
                        <a:defRPr sz="1800"/>
                      </a:pPr>
                      <a:r>
                        <a:rPr sz="3600"/>
                        <a:t>8B + 4B</a:t>
                      </a:r>
                    </a:p>
                  </a:txBody>
                  <a:tcPr marL="0" marR="0" marT="0" marB="0" anchor="ctr" anchorCtr="0" horzOverflow="overflow"/>
                </a:tc>
                <a:tc>
                  <a:txBody>
                    <a:bodyPr/>
                    <a:lstStyle/>
                    <a:p>
                      <a:pPr algn="ctr">
                        <a:defRPr sz="1800"/>
                      </a:pPr>
                      <a:r>
                        <a:rPr sz="3600"/>
                        <a:t>4B</a:t>
                      </a:r>
                    </a:p>
                  </a:txBody>
                  <a:tcPr marL="0" marR="0" marT="0" marB="0" anchor="ctr" anchorCtr="0" horzOverflow="overflow"/>
                </a:tc>
                <a:tc>
                  <a:txBody>
                    <a:bodyPr/>
                    <a:lstStyle/>
                    <a:p>
                      <a:pPr algn="ctr">
                        <a:defRPr sz="1800"/>
                      </a:pPr>
                      <a:r>
                        <a:rPr sz="3600"/>
                        <a:t>4B</a:t>
                      </a:r>
                    </a:p>
                  </a:txBody>
                  <a:tcPr marL="0" marR="0" marT="0" marB="0" anchor="ctr" anchorCtr="0" horzOverflow="overflow"/>
                </a:tc>
                <a:tc>
                  <a:txBody>
                    <a:bodyPr/>
                    <a:lstStyle/>
                    <a:p>
                      <a:pPr algn="ctr">
                        <a:defRPr sz="1800"/>
                      </a:pPr>
                      <a:r>
                        <a:rPr sz="3600"/>
                        <a:t>4B</a:t>
                      </a:r>
                    </a:p>
                  </a:txBody>
                  <a:tcPr marL="0" marR="0" marT="0" marB="0" anchor="ctr" anchorCtr="0" horzOverflow="overflow"/>
                </a:tc>
                <a:tc>
                  <a:txBody>
                    <a:bodyPr/>
                    <a:lstStyle/>
                    <a:p>
                      <a:pPr algn="ctr">
                        <a:defRPr sz="1800"/>
                      </a:pPr>
                      <a:r>
                        <a:rPr sz="3600"/>
                        <a:t>4B</a:t>
                      </a:r>
                    </a:p>
                  </a:txBody>
                  <a:tcPr marL="0" marR="0" marT="0" marB="0" anchor="ctr" anchorCtr="0" horzOverflow="overflow"/>
                </a:tc>
                <a:tc>
                  <a:txBody>
                    <a:bodyPr/>
                    <a:lstStyle/>
                    <a:p>
                      <a:pPr algn="ctr">
                        <a:defRPr sz="1800"/>
                      </a:pPr>
                      <a:r>
                        <a:rPr sz="3600"/>
                        <a:t>4B</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Execution style</a:t>
                      </a:r>
                    </a:p>
                  </a:txBody>
                  <a:tcPr marL="0" marR="0" marT="0" marB="0" anchor="ctr" anchorCtr="0" horzOverflow="overflow"/>
                </a:tc>
                <a:tc>
                  <a:txBody>
                    <a:bodyPr/>
                    <a:lstStyle/>
                    <a:p>
                      <a:pPr algn="ctr">
                        <a:defRPr sz="1800"/>
                      </a:pPr>
                      <a:r>
                        <a:rPr sz="3600"/>
                        <a:t>Push-Mostly</a:t>
                      </a:r>
                    </a:p>
                  </a:txBody>
                  <a:tcPr marL="0" marR="0" marT="0" marB="0" anchor="ctr" anchorCtr="0" horzOverflow="overflow"/>
                </a:tc>
                <a:tc>
                  <a:txBody>
                    <a:bodyPr/>
                    <a:lstStyle/>
                    <a:p>
                      <a:pPr algn="ctr">
                        <a:defRPr sz="1800"/>
                      </a:pPr>
                      <a:r>
                        <a:rPr sz="3600"/>
                        <a:t>Push &amp; Pull</a:t>
                      </a:r>
                    </a:p>
                  </a:txBody>
                  <a:tcPr marL="0" marR="0" marT="0" marB="0" anchor="ctr" anchorCtr="0" horzOverflow="overflow"/>
                </a:tc>
                <a:tc>
                  <a:txBody>
                    <a:bodyPr/>
                    <a:lstStyle/>
                    <a:p>
                      <a:pPr algn="ctr">
                        <a:defRPr sz="1800"/>
                      </a:pPr>
                      <a:r>
                        <a:rPr sz="3600"/>
                        <a:t>Push-Mostly</a:t>
                      </a:r>
                    </a:p>
                  </a:txBody>
                  <a:tcPr marL="0" marR="0" marT="0" marB="0" anchor="ctr" anchorCtr="0" horzOverflow="overflow"/>
                </a:tc>
                <a:tc>
                  <a:txBody>
                    <a:bodyPr/>
                    <a:lstStyle/>
                    <a:p>
                      <a:pPr algn="ctr">
                        <a:defRPr sz="1800"/>
                      </a:pPr>
                      <a:r>
                        <a:rPr sz="3600"/>
                        <a:t>Pull-Only</a:t>
                      </a:r>
                    </a:p>
                  </a:txBody>
                  <a:tcPr marL="0" marR="0" marT="0" marB="0" anchor="ctr" anchorCtr="0" horzOverflow="overflow"/>
                </a:tc>
                <a:tc>
                  <a:txBody>
                    <a:bodyPr/>
                    <a:lstStyle/>
                    <a:p>
                      <a:pPr algn="ctr">
                        <a:defRPr sz="1800"/>
                      </a:pPr>
                      <a:r>
                        <a:rPr sz="3600"/>
                        <a:t>Push-Only</a:t>
                      </a:r>
                    </a:p>
                  </a:txBody>
                  <a:tcPr marL="0" marR="0" marT="0" marB="0" anchor="ctr" anchorCtr="0" horzOverflow="overflow"/>
                </a:tc>
                <a:tc>
                  <a:txBody>
                    <a:bodyPr/>
                    <a:lstStyle/>
                    <a:p>
                      <a:pPr algn="ctr">
                        <a:defRPr sz="1800"/>
                      </a:pPr>
                      <a:r>
                        <a:rPr sz="3600"/>
                        <a:t>Push-Only</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Use Frontier</a:t>
                      </a:r>
                    </a:p>
                  </a:txBody>
                  <a:tcPr marL="0" marR="0" marT="0" marB="0" anchor="ctr" anchorCtr="0" horzOverflow="overflow"/>
                </a:tc>
                <a:tc>
                  <a:txBody>
                    <a:bodyPr/>
                    <a:lstStyle/>
                    <a:p>
                      <a:pPr algn="ctr">
                        <a:defRPr sz="1800"/>
                      </a:pPr>
                      <a:r>
                        <a:rPr sz="3600"/>
                        <a:t>Yes</a:t>
                      </a:r>
                    </a:p>
                  </a:txBody>
                  <a:tcPr marL="0" marR="0" marT="0" marB="0" anchor="ctr" anchorCtr="0" horzOverflow="overflow"/>
                </a:tc>
                <a:tc>
                  <a:txBody>
                    <a:bodyPr/>
                    <a:lstStyle/>
                    <a:p>
                      <a:pPr algn="ctr">
                        <a:defRPr sz="1800"/>
                      </a:pPr>
                      <a:r>
                        <a:rPr sz="3600"/>
                        <a:t>Yes</a:t>
                      </a:r>
                    </a:p>
                  </a:txBody>
                  <a:tcPr marL="0" marR="0" marT="0" marB="0" anchor="ctr" anchorCtr="0" horzOverflow="overflow"/>
                </a:tc>
                <a:tc>
                  <a:txBody>
                    <a:bodyPr/>
                    <a:lstStyle/>
                    <a:p>
                      <a:pPr algn="ctr">
                        <a:defRPr sz="1800"/>
                      </a:pPr>
                      <a:r>
                        <a:rPr sz="3600"/>
                        <a:t>No</a:t>
                      </a:r>
                    </a:p>
                  </a:txBody>
                  <a:tcPr marL="0" marR="0" marT="0" marB="0" anchor="ctr" anchorCtr="0" horzOverflow="overflow"/>
                </a:tc>
                <a:tc>
                  <a:txBody>
                    <a:bodyPr/>
                    <a:lstStyle/>
                    <a:p>
                      <a:pPr algn="ctr">
                        <a:defRPr sz="1800"/>
                      </a:pPr>
                      <a:r>
                        <a:rPr sz="3600"/>
                        <a:t>No</a:t>
                      </a:r>
                    </a:p>
                  </a:txBody>
                  <a:tcPr marL="0" marR="0" marT="0" marB="0" anchor="ctr" anchorCtr="0" horzOverflow="overflow"/>
                </a:tc>
                <a:tc>
                  <a:txBody>
                    <a:bodyPr/>
                    <a:lstStyle/>
                    <a:p>
                      <a:pPr algn="ctr">
                        <a:defRPr sz="1800"/>
                      </a:pPr>
                      <a:r>
                        <a:rPr sz="3600"/>
                        <a:t>No</a:t>
                      </a:r>
                    </a:p>
                  </a:txBody>
                  <a:tcPr marL="0" marR="0" marT="0" marB="0" anchor="ctr" anchorCtr="0" horzOverflow="overflow"/>
                </a:tc>
                <a:tc>
                  <a:txBody>
                    <a:bodyPr/>
                    <a:lstStyle/>
                    <a:p>
                      <a:pPr algn="ctr">
                        <a:defRPr sz="1800"/>
                      </a:pPr>
                      <a:r>
                        <a:rPr sz="3600"/>
                        <a:t>Yes</a:t>
                      </a:r>
                    </a:p>
                  </a:txBody>
                  <a:tcPr marL="0" marR="0" marT="0" marB="0" anchor="ctr" anchorCtr="0" horzOverflow="overflow"/>
                </a:tc>
              </a:tr>
            </a:tbl>
          </a:graphicData>
        </a:graphic>
      </p:graphicFrame>
      <p:graphicFrame>
        <p:nvGraphicFramePr>
          <p:cNvPr id="287" name="Tableau 1-1"/>
          <p:cNvGraphicFramePr/>
          <p:nvPr/>
        </p:nvGraphicFramePr>
        <p:xfrm>
          <a:off x="1829409" y="7960989"/>
          <a:ext cx="20750581" cy="2973444"/>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960740"/>
                <a:gridCol w="2960740"/>
                <a:gridCol w="2960740"/>
                <a:gridCol w="2960740"/>
                <a:gridCol w="2960740"/>
                <a:gridCol w="2960740"/>
                <a:gridCol w="2960740"/>
              </a:tblGrid>
              <a:tr h="589608">
                <a:tc>
                  <a:txBody>
                    <a:bodyPr/>
                    <a:lstStyle/>
                    <a:p>
                      <a:pPr algn="ctr">
                        <a:defRPr sz="3600"/>
                      </a:pPr>
                    </a:p>
                  </a:txBody>
                  <a:tcPr marL="0" marR="0" marT="0" marB="0" anchor="ctr" anchorCtr="0" horzOverflow="overflow"/>
                </a:tc>
                <a:tc>
                  <a:txBody>
                    <a:bodyPr/>
                    <a:lstStyle/>
                    <a:p>
                      <a:pPr algn="ctr">
                        <a:defRPr b="0" sz="1800">
                          <a:solidFill>
                            <a:srgbClr val="000000"/>
                          </a:solidFill>
                        </a:defRPr>
                      </a:pPr>
                      <a:r>
                        <a:rPr b="1" sz="3600">
                          <a:solidFill>
                            <a:srgbClr val="FFFFFF"/>
                          </a:solidFill>
                        </a:rPr>
                        <a:t>Web</a:t>
                      </a:r>
                    </a:p>
                  </a:txBody>
                  <a:tcPr marL="0" marR="0" marT="0" marB="0" anchor="ctr" anchorCtr="0" horzOverflow="overflow"/>
                </a:tc>
                <a:tc>
                  <a:txBody>
                    <a:bodyPr/>
                    <a:lstStyle/>
                    <a:p>
                      <a:pPr algn="ctr">
                        <a:defRPr b="0" sz="1800">
                          <a:solidFill>
                            <a:srgbClr val="000000"/>
                          </a:solidFill>
                        </a:defRPr>
                      </a:pPr>
                      <a:r>
                        <a:rPr b="1" sz="3600">
                          <a:solidFill>
                            <a:srgbClr val="FFFFFF"/>
                          </a:solidFill>
                        </a:rPr>
                        <a:t>Road</a:t>
                      </a:r>
                    </a:p>
                  </a:txBody>
                  <a:tcPr marL="0" marR="0" marT="0" marB="0" anchor="ctr" anchorCtr="0" horzOverflow="overflow"/>
                </a:tc>
                <a:tc>
                  <a:txBody>
                    <a:bodyPr/>
                    <a:lstStyle/>
                    <a:p>
                      <a:pPr algn="ctr">
                        <a:defRPr b="0" sz="1800">
                          <a:solidFill>
                            <a:srgbClr val="000000"/>
                          </a:solidFill>
                        </a:defRPr>
                      </a:pPr>
                      <a:r>
                        <a:rPr b="1" sz="3600">
                          <a:solidFill>
                            <a:srgbClr val="FFFFFF"/>
                          </a:solidFill>
                        </a:rPr>
                        <a:t>Twitter</a:t>
                      </a:r>
                    </a:p>
                  </a:txBody>
                  <a:tcPr marL="0" marR="0" marT="0" marB="0" anchor="ctr" anchorCtr="0" horzOverflow="overflow"/>
                </a:tc>
                <a:tc>
                  <a:txBody>
                    <a:bodyPr/>
                    <a:lstStyle/>
                    <a:p>
                      <a:pPr algn="ctr">
                        <a:defRPr b="0" sz="1800">
                          <a:solidFill>
                            <a:srgbClr val="000000"/>
                          </a:solidFill>
                        </a:defRPr>
                      </a:pPr>
                      <a:r>
                        <a:rPr b="1" sz="3600">
                          <a:solidFill>
                            <a:srgbClr val="FFFFFF"/>
                          </a:solidFill>
                        </a:rPr>
                        <a:t>Kron</a:t>
                      </a:r>
                    </a:p>
                  </a:txBody>
                  <a:tcPr marL="0" marR="0" marT="0" marB="0" anchor="ctr" anchorCtr="0" horzOverflow="overflow"/>
                </a:tc>
                <a:tc>
                  <a:txBody>
                    <a:bodyPr/>
                    <a:lstStyle/>
                    <a:p>
                      <a:pPr algn="ctr">
                        <a:defRPr b="0" sz="1800">
                          <a:solidFill>
                            <a:srgbClr val="000000"/>
                          </a:solidFill>
                        </a:defRPr>
                      </a:pPr>
                      <a:r>
                        <a:rPr b="1" sz="3600">
                          <a:solidFill>
                            <a:srgbClr val="FFFFFF"/>
                          </a:solidFill>
                        </a:rPr>
                        <a:t>Urand</a:t>
                      </a:r>
                    </a:p>
                  </a:txBody>
                  <a:tcPr marL="0" marR="0" marT="0" marB="0" anchor="ctr" anchorCtr="0" horzOverflow="overflow"/>
                </a:tc>
                <a:tc>
                  <a:txBody>
                    <a:bodyPr/>
                    <a:lstStyle/>
                    <a:p>
                      <a:pPr algn="ctr">
                        <a:defRPr b="0" sz="1800">
                          <a:solidFill>
                            <a:srgbClr val="000000"/>
                          </a:solidFill>
                        </a:defRPr>
                      </a:pPr>
                      <a:r>
                        <a:rPr b="1" sz="3600">
                          <a:solidFill>
                            <a:srgbClr val="FFFFFF"/>
                          </a:solidFill>
                        </a:rPr>
                        <a:t>Friendster</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 Vertices (in M)</a:t>
                      </a:r>
                    </a:p>
                  </a:txBody>
                  <a:tcPr marL="0" marR="0" marT="0" marB="0" anchor="ctr" anchorCtr="0" horzOverflow="overflow"/>
                </a:tc>
                <a:tc>
                  <a:txBody>
                    <a:bodyPr/>
                    <a:lstStyle/>
                    <a:p>
                      <a:pPr algn="ctr">
                        <a:defRPr sz="1800"/>
                      </a:pPr>
                      <a:r>
                        <a:rPr sz="3600"/>
                        <a:t>50.6</a:t>
                      </a:r>
                    </a:p>
                  </a:txBody>
                  <a:tcPr marL="0" marR="0" marT="0" marB="0" anchor="ctr" anchorCtr="0" horzOverflow="overflow"/>
                </a:tc>
                <a:tc>
                  <a:txBody>
                    <a:bodyPr/>
                    <a:lstStyle/>
                    <a:p>
                      <a:pPr algn="ctr">
                        <a:defRPr sz="1800"/>
                      </a:pPr>
                      <a:r>
                        <a:rPr sz="3600"/>
                        <a:t>23.9</a:t>
                      </a:r>
                    </a:p>
                  </a:txBody>
                  <a:tcPr marL="0" marR="0" marT="0" marB="0" anchor="ctr" anchorCtr="0" horzOverflow="overflow"/>
                </a:tc>
                <a:tc>
                  <a:txBody>
                    <a:bodyPr/>
                    <a:lstStyle/>
                    <a:p>
                      <a:pPr algn="ctr">
                        <a:defRPr sz="1800"/>
                      </a:pPr>
                      <a:r>
                        <a:rPr sz="3600"/>
                        <a:t>61.6</a:t>
                      </a:r>
                    </a:p>
                  </a:txBody>
                  <a:tcPr marL="0" marR="0" marT="0" marB="0" anchor="ctr" anchorCtr="0" horzOverflow="overflow"/>
                </a:tc>
                <a:tc>
                  <a:txBody>
                    <a:bodyPr/>
                    <a:lstStyle/>
                    <a:p>
                      <a:pPr algn="ctr">
                        <a:defRPr sz="1800"/>
                      </a:pPr>
                      <a:r>
                        <a:rPr sz="3600"/>
                        <a:t>134.2</a:t>
                      </a:r>
                    </a:p>
                  </a:txBody>
                  <a:tcPr marL="0" marR="0" marT="0" marB="0" anchor="ctr" anchorCtr="0" horzOverflow="overflow"/>
                </a:tc>
                <a:tc>
                  <a:txBody>
                    <a:bodyPr/>
                    <a:lstStyle/>
                    <a:p>
                      <a:pPr algn="ctr">
                        <a:defRPr sz="1800"/>
                      </a:pPr>
                      <a:r>
                        <a:rPr sz="3600"/>
                        <a:t>134.2</a:t>
                      </a:r>
                    </a:p>
                  </a:txBody>
                  <a:tcPr marL="0" marR="0" marT="0" marB="0" anchor="ctr" anchorCtr="0" horzOverflow="overflow"/>
                </a:tc>
                <a:tc>
                  <a:txBody>
                    <a:bodyPr/>
                    <a:lstStyle/>
                    <a:p>
                      <a:pPr algn="ctr">
                        <a:defRPr sz="1800"/>
                      </a:pPr>
                      <a:r>
                        <a:rPr sz="3600"/>
                        <a:t>65.2</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 Edges (in M)</a:t>
                      </a:r>
                    </a:p>
                  </a:txBody>
                  <a:tcPr marL="0" marR="0" marT="0" marB="0" anchor="ctr" anchorCtr="0" horzOverflow="overflow"/>
                </a:tc>
                <a:tc>
                  <a:txBody>
                    <a:bodyPr/>
                    <a:lstStyle/>
                    <a:p>
                      <a:pPr algn="ctr">
                        <a:defRPr sz="1800"/>
                      </a:pPr>
                      <a:r>
                        <a:rPr sz="3600"/>
                        <a:t>1,949.4</a:t>
                      </a:r>
                    </a:p>
                  </a:txBody>
                  <a:tcPr marL="0" marR="0" marT="0" marB="0" anchor="ctr" anchorCtr="0" horzOverflow="overflow"/>
                </a:tc>
                <a:tc>
                  <a:txBody>
                    <a:bodyPr/>
                    <a:lstStyle/>
                    <a:p>
                      <a:pPr algn="ctr">
                        <a:defRPr sz="1800"/>
                      </a:pPr>
                      <a:r>
                        <a:rPr sz="3600"/>
                        <a:t>58.3</a:t>
                      </a:r>
                    </a:p>
                  </a:txBody>
                  <a:tcPr marL="0" marR="0" marT="0" marB="0" anchor="ctr" anchorCtr="0" horzOverflow="overflow"/>
                </a:tc>
                <a:tc>
                  <a:txBody>
                    <a:bodyPr/>
                    <a:lstStyle/>
                    <a:p>
                      <a:pPr algn="ctr">
                        <a:defRPr sz="1800"/>
                      </a:pPr>
                      <a:r>
                        <a:rPr sz="3600"/>
                        <a:t>1,468.4</a:t>
                      </a:r>
                    </a:p>
                  </a:txBody>
                  <a:tcPr marL="0" marR="0" marT="0" marB="0" anchor="ctr" anchorCtr="0" horzOverflow="overflow"/>
                </a:tc>
                <a:tc>
                  <a:txBody>
                    <a:bodyPr/>
                    <a:lstStyle/>
                    <a:p>
                      <a:pPr algn="ctr">
                        <a:defRPr sz="1800"/>
                      </a:pPr>
                      <a:r>
                        <a:rPr sz="3600"/>
                        <a:t>2,111.6</a:t>
                      </a:r>
                    </a:p>
                  </a:txBody>
                  <a:tcPr marL="0" marR="0" marT="0" marB="0" anchor="ctr" anchorCtr="0" horzOverflow="overflow"/>
                </a:tc>
                <a:tc>
                  <a:txBody>
                    <a:bodyPr/>
                    <a:lstStyle/>
                    <a:p>
                      <a:pPr algn="ctr">
                        <a:defRPr sz="1800"/>
                      </a:pPr>
                      <a:r>
                        <a:rPr sz="3600"/>
                        <a:t>2,147.4</a:t>
                      </a:r>
                    </a:p>
                  </a:txBody>
                  <a:tcPr marL="0" marR="0" marT="0" marB="0" anchor="ctr" anchorCtr="0" horzOverflow="overflow"/>
                </a:tc>
                <a:tc>
                  <a:txBody>
                    <a:bodyPr/>
                    <a:lstStyle/>
                    <a:p>
                      <a:pPr algn="ctr">
                        <a:defRPr sz="1800"/>
                      </a:pPr>
                      <a:r>
                        <a:rPr sz="3600"/>
                        <a:t>3,612.1</a:t>
                      </a:r>
                    </a:p>
                  </a:txBody>
                  <a:tcPr marL="0" marR="0" marT="0" marB="0" anchor="ctr" anchorCtr="0" horzOverflow="overflow"/>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1"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92" name="Título 1"/>
          <p:cNvSpPr txBox="1"/>
          <p:nvPr>
            <p:ph type="title"/>
          </p:nvPr>
        </p:nvSpPr>
        <p:spPr>
          <a:prstGeom prst="rect">
            <a:avLst/>
          </a:prstGeom>
        </p:spPr>
        <p:txBody>
          <a:bodyPr anchor="ctr"/>
          <a:lstStyle/>
          <a:p>
            <a:pPr/>
            <a:r>
              <a:t>Hardware Prefetching &amp; Prefetch Filtering (Berti)</a:t>
            </a:r>
          </a:p>
        </p:txBody>
      </p:sp>
      <p:sp>
        <p:nvSpPr>
          <p:cNvPr id="293"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4" name="Where are useless (not touched during their lifetime) prefetches fetched from?…"/>
          <p:cNvSpPr txBox="1"/>
          <p:nvPr>
            <p:ph type="body" sz="half" idx="1"/>
          </p:nvPr>
        </p:nvSpPr>
        <p:spPr>
          <a:xfrm>
            <a:off x="1207314" y="8363247"/>
            <a:ext cx="21969371" cy="5352753"/>
          </a:xfrm>
          <a:prstGeom prst="rect">
            <a:avLst/>
          </a:prstGeom>
        </p:spPr>
        <p:txBody>
          <a:bodyPr numCol="2" spcCol="1098468"/>
          <a:lstStyle/>
          <a:p>
            <a:pPr/>
            <a:r>
              <a:t>Where are useless (not touched during their lifetime) prefetches fetched from?</a:t>
            </a:r>
          </a:p>
          <a:p>
            <a:pPr lvl="1" marL="914400" indent="-457200">
              <a:lnSpc>
                <a:spcPct val="100000"/>
              </a:lnSpc>
            </a:pPr>
            <a:r>
              <a:t>L2C —&gt; 18.2%</a:t>
            </a:r>
          </a:p>
          <a:p>
            <a:pPr lvl="1" marL="914400" indent="-457200">
              <a:lnSpc>
                <a:spcPct val="100000"/>
              </a:lnSpc>
            </a:pPr>
            <a:r>
              <a:t>LLC —&gt; 3.8%</a:t>
            </a:r>
          </a:p>
          <a:p>
            <a:pPr lvl="1" marL="914400" indent="-457200">
              <a:lnSpc>
                <a:spcPct val="100000"/>
              </a:lnSpc>
            </a:pPr>
            <a:r>
              <a:t>DRAM —&gt; 78%</a:t>
            </a:r>
          </a:p>
          <a:p>
            <a:pPr>
              <a:lnSpc>
                <a:spcPct val="120000"/>
              </a:lnSpc>
            </a:pPr>
            <a:r>
              <a:t>On average 95.2% of prefetch requests served by the DRAM are inaccurate</a:t>
            </a:r>
          </a:p>
          <a:p>
            <a:pPr lvl="1" marL="914400" indent="-457200">
              <a:lnSpc>
                <a:spcPct val="100000"/>
              </a:lnSpc>
            </a:pPr>
            <a:r>
              <a:t>Worse on GAP workloads (96.7%) as compared to SPEC (82%).</a:t>
            </a:r>
          </a:p>
        </p:txBody>
      </p:sp>
      <p:pic>
        <p:nvPicPr>
          <p:cNvPr id="295" name="single_core_berti_l1d_pref_useful.pdf" descr="single_core_berti_l1d_pref_useful.pdf"/>
          <p:cNvPicPr>
            <a:picLocks noChangeAspect="1"/>
          </p:cNvPicPr>
          <p:nvPr/>
        </p:nvPicPr>
        <p:blipFill>
          <a:blip r:embed="rId3">
            <a:extLst/>
          </a:blip>
          <a:stretch>
            <a:fillRect/>
          </a:stretch>
        </p:blipFill>
        <p:spPr>
          <a:xfrm>
            <a:off x="289136" y="3456866"/>
            <a:ext cx="11531441" cy="3563412"/>
          </a:xfrm>
          <a:prstGeom prst="rect">
            <a:avLst/>
          </a:prstGeom>
          <a:ln w="12700">
            <a:miter lim="400000"/>
          </a:ln>
        </p:spPr>
      </p:pic>
      <p:pic>
        <p:nvPicPr>
          <p:cNvPr id="296" name="single_core_berti_l1d_pref_useless.pdf" descr="single_core_berti_l1d_pref_useless.pdf"/>
          <p:cNvPicPr>
            <a:picLocks noChangeAspect="1"/>
          </p:cNvPicPr>
          <p:nvPr/>
        </p:nvPicPr>
        <p:blipFill>
          <a:blip r:embed="rId4">
            <a:extLst/>
          </a:blip>
          <a:srcRect l="0" t="0" r="0" b="0"/>
          <a:stretch>
            <a:fillRect/>
          </a:stretch>
        </p:blipFill>
        <p:spPr>
          <a:xfrm>
            <a:off x="12562469" y="3456866"/>
            <a:ext cx="11532414" cy="3563712"/>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8"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99" name="Título 1"/>
          <p:cNvSpPr txBox="1"/>
          <p:nvPr>
            <p:ph type="title"/>
          </p:nvPr>
        </p:nvSpPr>
        <p:spPr>
          <a:prstGeom prst="rect">
            <a:avLst/>
          </a:prstGeom>
        </p:spPr>
        <p:txBody>
          <a:bodyPr anchor="ctr"/>
          <a:lstStyle/>
          <a:p>
            <a:pPr/>
            <a:r>
              <a:t>Single-Core Evaluation / Performance (Berti)</a:t>
            </a:r>
          </a:p>
        </p:txBody>
      </p:sp>
      <p:sp>
        <p:nvSpPr>
          <p:cNvPr id="300"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1" name="Considering a single-core scenario, TLP outperforms all considered designs.…"/>
          <p:cNvSpPr txBox="1"/>
          <p:nvPr>
            <p:ph type="body" sz="half" idx="1"/>
          </p:nvPr>
        </p:nvSpPr>
        <p:spPr>
          <a:xfrm>
            <a:off x="1207314" y="8354417"/>
            <a:ext cx="21969371" cy="5361583"/>
          </a:xfrm>
          <a:prstGeom prst="rect">
            <a:avLst/>
          </a:prstGeom>
        </p:spPr>
        <p:txBody>
          <a:bodyPr/>
          <a:lstStyle/>
          <a:p>
            <a:pPr/>
            <a:r>
              <a:t>Considering a single-core scenario, TLP outperforms all considered designs.</a:t>
            </a:r>
          </a:p>
          <a:p>
            <a:pPr lvl="1" marL="914400" indent="-457200">
              <a:lnSpc>
                <a:spcPct val="100000"/>
              </a:lnSpc>
            </a:pPr>
            <a:r>
              <a:rPr b="1"/>
              <a:t>n.b.</a:t>
            </a:r>
            <a:r>
              <a:t>, The single-core scenario assumes 12.8 GB/s per core of DRAM bandwidth. This favours aggressive prefetching techniques.</a:t>
            </a:r>
          </a:p>
          <a:p>
            <a:pPr lvl="1" marL="914400" indent="-457200">
              <a:lnSpc>
                <a:spcPct val="100000"/>
              </a:lnSpc>
            </a:pPr>
            <a:r>
              <a:t>TLP leverages 8.1% geomean speed-up as compared to 1.7%, 4.8%, and 6.1% for PPF, Hermes, and Hermes+PPF, respectively.</a:t>
            </a:r>
          </a:p>
        </p:txBody>
      </p:sp>
      <p:pic>
        <p:nvPicPr>
          <p:cNvPr id="302" name="single_core_berti_evaluation_speedup_alt.pdf" descr="single_core_berti_evaluation_speedup_alt.pdf"/>
          <p:cNvPicPr>
            <a:picLocks noChangeAspect="1"/>
          </p:cNvPicPr>
          <p:nvPr/>
        </p:nvPicPr>
        <p:blipFill>
          <a:blip r:embed="rId3">
            <a:extLst/>
          </a:blip>
          <a:srcRect l="0" t="0" r="0" b="0"/>
          <a:stretch>
            <a:fillRect/>
          </a:stretch>
        </p:blipFill>
        <p:spPr>
          <a:xfrm>
            <a:off x="2602601" y="2294090"/>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4"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305" name="Título 1"/>
          <p:cNvSpPr txBox="1"/>
          <p:nvPr>
            <p:ph type="title"/>
          </p:nvPr>
        </p:nvSpPr>
        <p:spPr>
          <a:prstGeom prst="rect">
            <a:avLst/>
          </a:prstGeom>
        </p:spPr>
        <p:txBody>
          <a:bodyPr anchor="ctr"/>
          <a:lstStyle/>
          <a:p>
            <a:pPr/>
            <a:r>
              <a:t>Single-Core Evaluation / DRAM Transactions (Berti)</a:t>
            </a:r>
          </a:p>
        </p:txBody>
      </p:sp>
      <p:sp>
        <p:nvSpPr>
          <p:cNvPr id="306"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7" name="Considering a single-core scenario, TLP significantly reduces DRAM transactions as compared all considered designs.…"/>
          <p:cNvSpPr txBox="1"/>
          <p:nvPr>
            <p:ph type="body" sz="half" idx="1"/>
          </p:nvPr>
        </p:nvSpPr>
        <p:spPr>
          <a:xfrm>
            <a:off x="1207314" y="8354417"/>
            <a:ext cx="21969371" cy="5361583"/>
          </a:xfrm>
          <a:prstGeom prst="rect">
            <a:avLst/>
          </a:prstGeom>
        </p:spPr>
        <p:txBody>
          <a:bodyPr/>
          <a:lstStyle/>
          <a:p>
            <a:pPr/>
            <a:r>
              <a:t>Considering a single-core scenario, TLP significantly reduces DRAM transactions as compared all considered designs.</a:t>
            </a:r>
          </a:p>
          <a:p>
            <a:pPr lvl="2" marL="1371600" indent="-457200">
              <a:lnSpc>
                <a:spcPct val="100000"/>
              </a:lnSpc>
            </a:pPr>
            <a:r>
              <a:t>TLP reduces DRAM transactions by 14.2% on average, while DRAM transactions increase by 8.8%, 9.6%, and 16.9% for PPF, Hermes, and Hermes+PPF, respectively.</a:t>
            </a:r>
          </a:p>
        </p:txBody>
      </p:sp>
      <p:pic>
        <p:nvPicPr>
          <p:cNvPr id="308" name="single_core_berti_evaluation_dram_transactions_alt.pdf" descr="single_core_berti_evaluation_dram_transactions_alt.pdf"/>
          <p:cNvPicPr>
            <a:picLocks noChangeAspect="1"/>
          </p:cNvPicPr>
          <p:nvPr/>
        </p:nvPicPr>
        <p:blipFill>
          <a:blip r:embed="rId3">
            <a:extLst/>
          </a:blip>
          <a:srcRect l="0" t="0" r="0" b="0"/>
          <a:stretch>
            <a:fillRect/>
          </a:stretch>
        </p:blipFill>
        <p:spPr>
          <a:xfrm>
            <a:off x="2602601" y="229409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83" name="Executive Summary"/>
          <p:cNvSpPr txBox="1"/>
          <p:nvPr>
            <p:ph type="title"/>
          </p:nvPr>
        </p:nvSpPr>
        <p:spPr>
          <a:prstGeom prst="rect">
            <a:avLst/>
          </a:prstGeom>
        </p:spPr>
        <p:txBody>
          <a:bodyPr/>
          <a:lstStyle/>
          <a:p>
            <a:pPr/>
            <a:r>
              <a:t>Executive Summary</a:t>
            </a:r>
          </a:p>
        </p:txBody>
      </p:sp>
      <p:sp>
        <p:nvSpPr>
          <p:cNvPr id="84" name="Emerging workloads (e.g., graph processing) have massive data footprints…"/>
          <p:cNvSpPr txBox="1"/>
          <p:nvPr>
            <p:ph type="body" idx="1"/>
          </p:nvPr>
        </p:nvSpPr>
        <p:spPr>
          <a:xfrm>
            <a:off x="1207314" y="2024539"/>
            <a:ext cx="21969372" cy="6100462"/>
          </a:xfrm>
          <a:prstGeom prst="rect">
            <a:avLst/>
          </a:prstGeom>
          <a:gradFill>
            <a:gsLst>
              <a:gs pos="0">
                <a:schemeClr val="accent3">
                  <a:lumOff val="17344"/>
                </a:schemeClr>
              </a:gs>
              <a:gs pos="50000">
                <a:srgbClr val="C7C7C7"/>
              </a:gs>
              <a:gs pos="100000">
                <a:schemeClr val="accent3">
                  <a:lumOff val="10616"/>
                </a:schemeClr>
              </a:gs>
            </a:gsLst>
            <a:lin ang="5400000"/>
          </a:gradFill>
          <a:ln>
            <a:solidFill>
              <a:srgbClr val="000000"/>
            </a:solidFill>
          </a:ln>
        </p:spPr>
        <p:txBody>
          <a:bodyPr>
            <a:noAutofit/>
          </a:bodyPr>
          <a:lstStyle/>
          <a:p>
            <a:pPr/>
            <a:r>
              <a:t>Emerging workloads (e.g., graph processing) have massive data footprints</a:t>
            </a:r>
          </a:p>
          <a:p>
            <a:pPr lvl="1" marL="914400" indent="-457200"/>
            <a:r>
              <a:t>Significant pressure on the caches</a:t>
            </a:r>
          </a:p>
          <a:p>
            <a:pPr/>
            <a:r>
              <a:t>Latency Tolerance Techniques:</a:t>
            </a:r>
          </a:p>
          <a:p>
            <a:pPr lvl="1" marL="914400" indent="-457200">
              <a:lnSpc>
                <a:spcPct val="100000"/>
              </a:lnSpc>
            </a:pPr>
            <a:r>
              <a:rPr b="1"/>
              <a:t>Off-Chip Prediction</a:t>
            </a:r>
            <a:r>
              <a:t> (</a:t>
            </a:r>
            <a:r>
              <a:rPr i="1"/>
              <a:t>e.g.</a:t>
            </a:r>
            <a:r>
              <a:t>, Hermes (MICRO’22))</a:t>
            </a:r>
          </a:p>
          <a:p>
            <a:pPr lvl="1" marL="914400" indent="-457200">
              <a:lnSpc>
                <a:spcPct val="100000"/>
              </a:lnSpc>
            </a:pPr>
            <a:r>
              <a:rPr b="1"/>
              <a:t>Data Prefetching</a:t>
            </a:r>
            <a:r>
              <a:t> (</a:t>
            </a:r>
            <a:r>
              <a:rPr i="1"/>
              <a:t>e.g.</a:t>
            </a:r>
            <a:r>
              <a:t>, PPF (ISCA’19))</a:t>
            </a:r>
          </a:p>
          <a:p>
            <a:pPr lvl="1" marL="914400" indent="-457200">
              <a:lnSpc>
                <a:spcPct val="100000"/>
              </a:lnSpc>
            </a:pPr>
            <a:r>
              <a:t>Cache bypassing (</a:t>
            </a:r>
            <a:r>
              <a:rPr i="1"/>
              <a:t>e.g.</a:t>
            </a:r>
            <a:r>
              <a:t>, Multiperspective Reuse Prediction (MICRO’17))</a:t>
            </a:r>
          </a:p>
          <a:p>
            <a:pPr lvl="1" marL="914400" indent="-457200">
              <a:lnSpc>
                <a:spcPct val="100000"/>
              </a:lnSpc>
            </a:pPr>
            <a:r>
              <a:t>Disruptive cache designs (</a:t>
            </a:r>
            <a:r>
              <a:rPr i="1"/>
              <a:t>e.g.</a:t>
            </a:r>
            <a:r>
              <a:t>, Distill Cache (HPCA’07))</a:t>
            </a:r>
          </a:p>
        </p:txBody>
      </p:sp>
      <p:sp>
        <p:nvSpPr>
          <p:cNvPr id="85"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6" name="Limitations in Off-Chip Prediction mechanisms:…"/>
          <p:cNvSpPr txBox="1"/>
          <p:nvPr/>
        </p:nvSpPr>
        <p:spPr>
          <a:xfrm>
            <a:off x="1207314" y="8406027"/>
            <a:ext cx="21969371" cy="500220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25400">
            <a:solidFill>
              <a:srgbClr val="000000"/>
            </a:solidFill>
            <a:miter lim="400000"/>
          </a:ln>
          <a:extLst>
            <a:ext uri="{C572A759-6A51-4108-AA02-DFA0A04FC94B}">
              <ma14:wrappingTextBoxFlag xmlns:ma14="http://schemas.microsoft.com/office/mac/drawingml/2011/main" val="1"/>
            </a:ext>
          </a:extLst>
        </p:spPr>
        <p:txBody>
          <a:bodyPr tIns="91439" bIns="91439"/>
          <a:lstStyle/>
          <a:p>
            <a:pPr marL="457200" indent="-457200">
              <a:lnSpc>
                <a:spcPct val="90000"/>
              </a:lnSpc>
              <a:spcBef>
                <a:spcPts val="2000"/>
              </a:spcBef>
              <a:buSzPct val="100000"/>
              <a:buFont typeface="Arial"/>
              <a:buChar char="•"/>
              <a:defRPr sz="4000">
                <a:solidFill>
                  <a:srgbClr val="000000"/>
                </a:solidFill>
              </a:defRPr>
            </a:pPr>
            <a:r>
              <a:rPr b="1"/>
              <a:t>Limitations</a:t>
            </a:r>
            <a:r>
              <a:t> in </a:t>
            </a:r>
            <a:r>
              <a:rPr b="1"/>
              <a:t>Off-Chip Prediction</a:t>
            </a:r>
            <a:r>
              <a:t> mechanisms:</a:t>
            </a:r>
          </a:p>
          <a:p>
            <a:pPr lvl="2" marL="1371600" indent="-457200">
              <a:spcBef>
                <a:spcPts val="2000"/>
              </a:spcBef>
              <a:buSzPct val="100000"/>
              <a:buFont typeface="Arial"/>
              <a:buChar char="•"/>
              <a:defRPr sz="4000">
                <a:solidFill>
                  <a:srgbClr val="000000"/>
                </a:solidFill>
              </a:defRPr>
            </a:pPr>
            <a:r>
              <a:t>Balancing speed-up with increased DRAM transactions</a:t>
            </a:r>
          </a:p>
          <a:p>
            <a:pPr lvl="2" marL="1371600" indent="-457200">
              <a:spcBef>
                <a:spcPts val="2000"/>
              </a:spcBef>
              <a:buSzPct val="100000"/>
              <a:buFont typeface="Arial"/>
              <a:buChar char="•"/>
              <a:defRPr sz="4000">
                <a:solidFill>
                  <a:srgbClr val="000000"/>
                </a:solidFill>
              </a:defRPr>
            </a:pPr>
            <a:r>
              <a:t>Adaptability issues in prefetch filtering approaches</a:t>
            </a:r>
          </a:p>
          <a:p>
            <a:pPr marL="457200" indent="-457200">
              <a:lnSpc>
                <a:spcPct val="90000"/>
              </a:lnSpc>
              <a:spcBef>
                <a:spcPts val="2000"/>
              </a:spcBef>
              <a:buSzPct val="100000"/>
              <a:buFont typeface="Arial"/>
              <a:buChar char="•"/>
              <a:defRPr b="1" sz="4000">
                <a:solidFill>
                  <a:srgbClr val="000000"/>
                </a:solidFill>
              </a:defRPr>
            </a:pPr>
            <a:r>
              <a:t>Our approach </a:t>
            </a:r>
          </a:p>
          <a:p>
            <a:pPr lvl="1" marL="914400" indent="-457200">
              <a:lnSpc>
                <a:spcPct val="90000"/>
              </a:lnSpc>
              <a:spcBef>
                <a:spcPts val="2000"/>
              </a:spcBef>
              <a:buSzPct val="100000"/>
              <a:buFont typeface="Arial"/>
              <a:buChar char="•"/>
              <a:defRPr sz="4000">
                <a:solidFill>
                  <a:srgbClr val="000000"/>
                </a:solidFill>
              </a:defRPr>
            </a:pPr>
            <a:r>
              <a:t>Make </a:t>
            </a:r>
            <a:r>
              <a:rPr b="1"/>
              <a:t>Off-Chip prediction highly accurate </a:t>
            </a:r>
            <a:endParaRPr b="1"/>
          </a:p>
          <a:p>
            <a:pPr lvl="1" marL="914400" indent="-457200">
              <a:lnSpc>
                <a:spcPct val="90000"/>
              </a:lnSpc>
              <a:spcBef>
                <a:spcPts val="2000"/>
              </a:spcBef>
              <a:buSzPct val="100000"/>
              <a:buFont typeface="Arial"/>
              <a:buChar char="•"/>
              <a:defRPr sz="4000">
                <a:solidFill>
                  <a:srgbClr val="000000"/>
                </a:solidFill>
              </a:defRPr>
            </a:pPr>
            <a:r>
              <a:t>We leverage Off-Chip prediction properties to drive </a:t>
            </a:r>
            <a:r>
              <a:rPr b="1"/>
              <a:t>Adaptive Prefetch Filtering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6">
                                            <p:bg/>
                                          </p:spTgt>
                                        </p:tgtEl>
                                        <p:attrNameLst>
                                          <p:attrName>style.visibility</p:attrName>
                                        </p:attrNameLst>
                                      </p:cBhvr>
                                      <p:to>
                                        <p:strVal val="visible"/>
                                      </p:to>
                                    </p:set>
                                    <p:animEffect filter="fade" transition="in">
                                      <p:cBhvr>
                                        <p:cTn id="7" dur="1000"/>
                                        <p:tgtEl>
                                          <p:spTgt spid="8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86">
                                            <p:txEl>
                                              <p:pRg st="0" end="0"/>
                                            </p:txEl>
                                          </p:spTgt>
                                        </p:tgtEl>
                                        <p:attrNameLst>
                                          <p:attrName>style.visibility</p:attrName>
                                        </p:attrNameLst>
                                      </p:cBhvr>
                                      <p:to>
                                        <p:strVal val="visible"/>
                                      </p:to>
                                    </p:set>
                                    <p:animEffect filter="fade" transition="in">
                                      <p:cBhvr>
                                        <p:cTn id="10" dur="1000"/>
                                        <p:tgtEl>
                                          <p:spTgt spid="86">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86">
                                            <p:txEl>
                                              <p:pRg st="1" end="1"/>
                                            </p:txEl>
                                          </p:spTgt>
                                        </p:tgtEl>
                                        <p:attrNameLst>
                                          <p:attrName>style.visibility</p:attrName>
                                        </p:attrNameLst>
                                      </p:cBhvr>
                                      <p:to>
                                        <p:strVal val="visible"/>
                                      </p:to>
                                    </p:set>
                                    <p:animEffect filter="fade" transition="in">
                                      <p:cBhvr>
                                        <p:cTn id="13" dur="1000"/>
                                        <p:tgtEl>
                                          <p:spTgt spid="86">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86">
                                            <p:txEl>
                                              <p:pRg st="2" end="2"/>
                                            </p:txEl>
                                          </p:spTgt>
                                        </p:tgtEl>
                                        <p:attrNameLst>
                                          <p:attrName>style.visibility</p:attrName>
                                        </p:attrNameLst>
                                      </p:cBhvr>
                                      <p:to>
                                        <p:strVal val="visible"/>
                                      </p:to>
                                    </p:set>
                                    <p:animEffect filter="fade" transition="in">
                                      <p:cBhvr>
                                        <p:cTn id="16" dur="1000"/>
                                        <p:tgtEl>
                                          <p:spTgt spid="8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1" fill="hold">
                                  <p:stCondLst>
                                    <p:cond delay="0"/>
                                  </p:stCondLst>
                                  <p:iterate type="el" backwards="0">
                                    <p:tmAbs val="0"/>
                                  </p:iterate>
                                  <p:childTnLst>
                                    <p:set>
                                      <p:cBhvr>
                                        <p:cTn id="20" fill="hold"/>
                                        <p:tgtEl>
                                          <p:spTgt spid="86">
                                            <p:txEl>
                                              <p:pRg st="3" end="3"/>
                                            </p:txEl>
                                          </p:spTgt>
                                        </p:tgtEl>
                                        <p:attrNameLst>
                                          <p:attrName>style.visibility</p:attrName>
                                        </p:attrNameLst>
                                      </p:cBhvr>
                                      <p:to>
                                        <p:strVal val="visible"/>
                                      </p:to>
                                    </p:set>
                                    <p:animEffect filter="fade" transition="in">
                                      <p:cBhvr>
                                        <p:cTn id="21" dur="1000"/>
                                        <p:tgtEl>
                                          <p:spTgt spid="86">
                                            <p:txEl>
                                              <p:pRg st="3" end="3"/>
                                            </p:txEl>
                                          </p:spTgt>
                                        </p:tgtEl>
                                      </p:cBhvr>
                                    </p:animEffect>
                                  </p:childTnLst>
                                </p:cTn>
                              </p:par>
                              <p:par>
                                <p:cTn id="22" presetClass="entr" nodeType="withEffect" presetSubtype="0" presetID="10" grpId="1" fill="hold">
                                  <p:stCondLst>
                                    <p:cond delay="0"/>
                                  </p:stCondLst>
                                  <p:iterate type="el" backwards="0">
                                    <p:tmAbs val="0"/>
                                  </p:iterate>
                                  <p:childTnLst>
                                    <p:set>
                                      <p:cBhvr>
                                        <p:cTn id="23" fill="hold"/>
                                        <p:tgtEl>
                                          <p:spTgt spid="86">
                                            <p:txEl>
                                              <p:pRg st="4" end="4"/>
                                            </p:txEl>
                                          </p:spTgt>
                                        </p:tgtEl>
                                        <p:attrNameLst>
                                          <p:attrName>style.visibility</p:attrName>
                                        </p:attrNameLst>
                                      </p:cBhvr>
                                      <p:to>
                                        <p:strVal val="visible"/>
                                      </p:to>
                                    </p:set>
                                    <p:animEffect filter="fade" transition="in">
                                      <p:cBhvr>
                                        <p:cTn id="24" dur="1000"/>
                                        <p:tgtEl>
                                          <p:spTgt spid="86">
                                            <p:txEl>
                                              <p:pRg st="4" end="4"/>
                                            </p:txEl>
                                          </p:spTgt>
                                        </p:tgtEl>
                                      </p:cBhvr>
                                    </p:animEffect>
                                  </p:childTnLst>
                                </p:cTn>
                              </p:par>
                              <p:par>
                                <p:cTn id="25" presetClass="entr" nodeType="withEffect" presetSubtype="0" presetID="10" grpId="1" fill="hold">
                                  <p:stCondLst>
                                    <p:cond delay="0"/>
                                  </p:stCondLst>
                                  <p:iterate type="el" backwards="0">
                                    <p:tmAbs val="0"/>
                                  </p:iterate>
                                  <p:childTnLst>
                                    <p:set>
                                      <p:cBhvr>
                                        <p:cTn id="26" fill="hold"/>
                                        <p:tgtEl>
                                          <p:spTgt spid="86">
                                            <p:txEl>
                                              <p:pRg st="5" end="5"/>
                                            </p:txEl>
                                          </p:spTgt>
                                        </p:tgtEl>
                                        <p:attrNameLst>
                                          <p:attrName>style.visibility</p:attrName>
                                        </p:attrNameLst>
                                      </p:cBhvr>
                                      <p:to>
                                        <p:strVal val="visible"/>
                                      </p:to>
                                    </p:set>
                                    <p:animEffect filter="fade" transition="in">
                                      <p:cBhvr>
                                        <p:cTn id="27" dur="1000"/>
                                        <p:tgtEl>
                                          <p:spTgt spid="8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6"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0"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311" name="Título 1"/>
          <p:cNvSpPr txBox="1"/>
          <p:nvPr>
            <p:ph type="title"/>
          </p:nvPr>
        </p:nvSpPr>
        <p:spPr>
          <a:prstGeom prst="rect">
            <a:avLst/>
          </a:prstGeom>
        </p:spPr>
        <p:txBody>
          <a:bodyPr anchor="ctr"/>
          <a:lstStyle>
            <a:lvl1pPr defTabSz="1426463">
              <a:defRPr sz="6240"/>
            </a:lvl1pPr>
          </a:lstStyle>
          <a:p>
            <a:pPr/>
            <a:r>
              <a:t>Multi-Core Evaluation / Performance &amp; DRAM Transactions (Berti)</a:t>
            </a:r>
          </a:p>
        </p:txBody>
      </p:sp>
      <p:sp>
        <p:nvSpPr>
          <p:cNvPr id="312"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3" name="Considering a multi-core scenario, TLP outperforms all considered designs.…"/>
          <p:cNvSpPr txBox="1"/>
          <p:nvPr>
            <p:ph type="body" sz="half" idx="1"/>
          </p:nvPr>
        </p:nvSpPr>
        <p:spPr>
          <a:xfrm>
            <a:off x="1207314" y="7815163"/>
            <a:ext cx="21969371" cy="5900837"/>
          </a:xfrm>
          <a:prstGeom prst="rect">
            <a:avLst/>
          </a:prstGeom>
        </p:spPr>
        <p:txBody>
          <a:bodyPr/>
          <a:lstStyle/>
          <a:p>
            <a:pPr/>
            <a:r>
              <a:t>Considering a multi-core scenario, TLP outperforms all considered designs.</a:t>
            </a:r>
          </a:p>
          <a:p>
            <a:pPr lvl="1" marL="914400" indent="-457200"/>
            <a:r>
              <a:rPr b="1"/>
              <a:t>n.b.</a:t>
            </a:r>
            <a:r>
              <a:t>, The multi-core scenario assumes 3.2 GB/s per core of DRAM bandwidth. The favours less aggressive prefetching techniques.</a:t>
            </a:r>
          </a:p>
          <a:p>
            <a:pPr lvl="1" marL="914400" indent="-457200"/>
            <a:r>
              <a:t>TLP leverages 11.8% geomean speed-up as compared to -1.5%, 1.0%, and 0.3% for PPF, Hermes, and Hermes+PPF, respectively.</a:t>
            </a:r>
          </a:p>
          <a:p>
            <a:pPr lvl="1" marL="914400" indent="-457200"/>
            <a:r>
              <a:t>TLP reduces DRAM transactions by 17.7% on average, while DRAM transactions increase by 6.5%, 6.0%, and 13.4% for PPF, Hermes, and Hermes+PPF, respectively.</a:t>
            </a:r>
          </a:p>
        </p:txBody>
      </p:sp>
      <p:pic>
        <p:nvPicPr>
          <p:cNvPr id="314" name="hermes_o_berti_speedup_4_cores_alt.pdf" descr="hermes_o_berti_speedup_4_cores_alt.pdf"/>
          <p:cNvPicPr>
            <a:picLocks noChangeAspect="1"/>
          </p:cNvPicPr>
          <p:nvPr/>
        </p:nvPicPr>
        <p:blipFill>
          <a:blip r:embed="rId3">
            <a:extLst/>
          </a:blip>
          <a:srcRect l="76912" t="0" r="0" b="0"/>
          <a:stretch>
            <a:fillRect/>
          </a:stretch>
        </p:blipFill>
        <p:spPr>
          <a:xfrm>
            <a:off x="2211644" y="1964081"/>
            <a:ext cx="4427937" cy="5926575"/>
          </a:xfrm>
          <a:prstGeom prst="rect">
            <a:avLst/>
          </a:prstGeom>
          <a:ln w="12700">
            <a:miter lim="400000"/>
          </a:ln>
        </p:spPr>
      </p:pic>
      <p:pic>
        <p:nvPicPr>
          <p:cNvPr id="315" name="hermes_o_dram_transations_4_cores_alt.pdf" descr="hermes_o_dram_transations_4_cores_alt.pdf"/>
          <p:cNvPicPr>
            <a:picLocks noChangeAspect="1"/>
          </p:cNvPicPr>
          <p:nvPr/>
        </p:nvPicPr>
        <p:blipFill>
          <a:blip r:embed="rId4">
            <a:extLst/>
          </a:blip>
          <a:srcRect l="76723" t="0" r="0" b="0"/>
          <a:stretch>
            <a:fillRect/>
          </a:stretch>
        </p:blipFill>
        <p:spPr>
          <a:xfrm>
            <a:off x="16527572" y="1964081"/>
            <a:ext cx="4464135" cy="5926575"/>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7"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318" name="Título 1"/>
          <p:cNvSpPr txBox="1"/>
          <p:nvPr>
            <p:ph type="title"/>
          </p:nvPr>
        </p:nvSpPr>
        <p:spPr>
          <a:prstGeom prst="rect">
            <a:avLst/>
          </a:prstGeom>
        </p:spPr>
        <p:txBody>
          <a:bodyPr anchor="ctr"/>
          <a:lstStyle/>
          <a:p>
            <a:pPr/>
            <a:r>
              <a:t>Performance contribution of each TLP component</a:t>
            </a:r>
          </a:p>
        </p:txBody>
      </p:sp>
      <p:sp>
        <p:nvSpPr>
          <p:cNvPr id="319"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0" name="We breakdown the the performance contribution of each building blocks of the final TLP proposal:…"/>
          <p:cNvSpPr txBox="1"/>
          <p:nvPr>
            <p:ph type="body" sz="half" idx="1"/>
          </p:nvPr>
        </p:nvSpPr>
        <p:spPr>
          <a:xfrm>
            <a:off x="1207314" y="8354417"/>
            <a:ext cx="21969371" cy="5361583"/>
          </a:xfrm>
          <a:prstGeom prst="rect">
            <a:avLst/>
          </a:prstGeom>
        </p:spPr>
        <p:txBody>
          <a:bodyPr numCol="2" spcCol="1098468"/>
          <a:lstStyle/>
          <a:p>
            <a:pPr/>
            <a:r>
              <a:t>We breakdown the the performance contribution of each building blocks of the final TLP proposal:</a:t>
            </a:r>
          </a:p>
          <a:p>
            <a:pPr lvl="1" marL="914400" indent="-457200"/>
            <a:r>
              <a:t>FLP —&gt; 2.9%</a:t>
            </a:r>
          </a:p>
          <a:p>
            <a:pPr lvl="1" marL="914400" indent="-457200"/>
            <a:r>
              <a:t>SLP —&gt; 6.9%</a:t>
            </a:r>
          </a:p>
          <a:p>
            <a:pPr lvl="1" marL="914400" indent="-457200"/>
            <a:r>
              <a:t>TSP —&gt; 8.4%</a:t>
            </a:r>
          </a:p>
          <a:p>
            <a:pPr lvl="1" marL="914400" indent="-457200"/>
            <a:r>
              <a:t>Delayed TSP —&gt; 10.2%</a:t>
            </a:r>
          </a:p>
          <a:p>
            <a:pPr lvl="1" marL="914400" indent="-457200"/>
          </a:p>
          <a:p>
            <a:pPr lvl="1" marL="914400" indent="-457200"/>
          </a:p>
          <a:p>
            <a:pPr lvl="1" marL="914400" indent="-457200"/>
            <a:r>
              <a:t>Selective TSP —&gt; 11.4%</a:t>
            </a:r>
          </a:p>
          <a:p>
            <a:pPr lvl="1" marL="914400" indent="-457200"/>
            <a:r>
              <a:t>TLP —&gt; 11.5%</a:t>
            </a:r>
          </a:p>
        </p:txBody>
      </p:sp>
      <p:pic>
        <p:nvPicPr>
          <p:cNvPr id="321" name="hermes_o_speedup_4_cores_intermediate_designs_alt.pdf" descr="hermes_o_speedup_4_cores_intermediate_designs_alt.pdf"/>
          <p:cNvPicPr>
            <a:picLocks noChangeAspect="1"/>
          </p:cNvPicPr>
          <p:nvPr/>
        </p:nvPicPr>
        <p:blipFill>
          <a:blip r:embed="rId3">
            <a:extLst/>
          </a:blip>
          <a:srcRect l="0" t="0" r="0" b="0"/>
          <a:stretch>
            <a:fillRect/>
          </a:stretch>
        </p:blipFill>
        <p:spPr>
          <a:xfrm>
            <a:off x="2602601" y="229409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3"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324" name="Título 1"/>
          <p:cNvSpPr txBox="1"/>
          <p:nvPr>
            <p:ph type="title"/>
          </p:nvPr>
        </p:nvSpPr>
        <p:spPr>
          <a:prstGeom prst="rect">
            <a:avLst/>
          </a:prstGeom>
        </p:spPr>
        <p:txBody>
          <a:bodyPr anchor="ctr"/>
          <a:lstStyle/>
          <a:p>
            <a:pPr/>
            <a:r>
              <a:t>Enhanced designs with TLP’s budget</a:t>
            </a:r>
          </a:p>
        </p:txBody>
      </p:sp>
      <p:sp>
        <p:nvSpPr>
          <p:cNvPr id="325"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6" name="Comparing TLP do designs enhanced with TLP’s hardware budget (7KB)…"/>
          <p:cNvSpPr txBox="1"/>
          <p:nvPr>
            <p:ph type="body" sz="half" idx="1"/>
          </p:nvPr>
        </p:nvSpPr>
        <p:spPr>
          <a:xfrm>
            <a:off x="1207314" y="8354417"/>
            <a:ext cx="21969371" cy="5361583"/>
          </a:xfrm>
          <a:prstGeom prst="rect">
            <a:avLst/>
          </a:prstGeom>
        </p:spPr>
        <p:txBody>
          <a:bodyPr/>
          <a:lstStyle/>
          <a:p>
            <a:pPr/>
            <a:r>
              <a:t>Comparing TLP do designs enhanced with TLP’s hardware budget (7KB)</a:t>
            </a:r>
          </a:p>
          <a:p>
            <a:pPr lvl="1" marL="914400" indent="-457200"/>
            <a:r>
              <a:t>IPCP + 7KB —&gt; Enhancing IPCP does not provide any improvements.</a:t>
            </a:r>
          </a:p>
          <a:p>
            <a:pPr lvl="1" marL="914400" indent="-457200"/>
            <a:r>
              <a:t>Berti + 7KB —&gt; Single-core: 0.0% | Multi-core: -3.6%</a:t>
            </a:r>
          </a:p>
          <a:p>
            <a:pPr lvl="1" marL="914400" indent="-457200"/>
            <a:r>
              <a:t>Hermes + 7KB —&gt; Single-core: 5.2% | Multi-core: 4.8%</a:t>
            </a:r>
          </a:p>
        </p:txBody>
      </p:sp>
      <p:pic>
        <p:nvPicPr>
          <p:cNvPr id="327" name="single_core_ipcp_evaluation_iso_design_comp.pdf" descr="single_core_ipcp_evaluation_iso_design_comp.pdf"/>
          <p:cNvPicPr>
            <a:picLocks noChangeAspect="1"/>
          </p:cNvPicPr>
          <p:nvPr/>
        </p:nvPicPr>
        <p:blipFill>
          <a:blip r:embed="rId3">
            <a:extLst/>
          </a:blip>
          <a:srcRect l="0" t="0" r="0" b="0"/>
          <a:stretch>
            <a:fillRect/>
          </a:stretch>
        </p:blipFill>
        <p:spPr>
          <a:xfrm>
            <a:off x="361627" y="3186930"/>
            <a:ext cx="11538780" cy="3565679"/>
          </a:xfrm>
          <a:prstGeom prst="rect">
            <a:avLst/>
          </a:prstGeom>
          <a:ln w="12700">
            <a:miter lim="400000"/>
          </a:ln>
        </p:spPr>
      </p:pic>
      <p:pic>
        <p:nvPicPr>
          <p:cNvPr id="328" name="single_core_berti_evaluation_iso_design_comp.pdf" descr="single_core_berti_evaluation_iso_design_comp.pdf"/>
          <p:cNvPicPr>
            <a:picLocks noChangeAspect="1"/>
          </p:cNvPicPr>
          <p:nvPr/>
        </p:nvPicPr>
        <p:blipFill>
          <a:blip r:embed="rId4">
            <a:extLst/>
          </a:blip>
          <a:srcRect l="0" t="0" r="0" b="0"/>
          <a:stretch>
            <a:fillRect/>
          </a:stretch>
        </p:blipFill>
        <p:spPr>
          <a:xfrm>
            <a:off x="12415834" y="3186929"/>
            <a:ext cx="11538780" cy="356568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0"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91" name="Título 1"/>
          <p:cNvSpPr txBox="1"/>
          <p:nvPr>
            <p:ph type="title"/>
          </p:nvPr>
        </p:nvSpPr>
        <p:spPr>
          <a:prstGeom prst="rect">
            <a:avLst/>
          </a:prstGeom>
        </p:spPr>
        <p:txBody>
          <a:bodyPr anchor="ctr"/>
          <a:lstStyle/>
          <a:p>
            <a:pPr/>
            <a:r>
              <a:t>Cache Behaviour of Modern Workloads</a:t>
            </a:r>
          </a:p>
        </p:txBody>
      </p:sp>
      <p:sp>
        <p:nvSpPr>
          <p:cNvPr id="92"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3" name="single_core_no_pref_mpkis.pdf" descr="single_core_no_pref_mpkis.pdf"/>
          <p:cNvPicPr>
            <a:picLocks noChangeAspect="1"/>
          </p:cNvPicPr>
          <p:nvPr/>
        </p:nvPicPr>
        <p:blipFill>
          <a:blip r:embed="rId4">
            <a:extLst/>
          </a:blip>
          <a:srcRect l="0" t="0" r="0" b="0"/>
          <a:stretch>
            <a:fillRect/>
          </a:stretch>
        </p:blipFill>
        <p:spPr>
          <a:xfrm>
            <a:off x="2050057" y="2786093"/>
            <a:ext cx="20283847" cy="6268054"/>
          </a:xfrm>
          <a:prstGeom prst="rect">
            <a:avLst/>
          </a:prstGeom>
          <a:ln w="12700">
            <a:miter lim="400000"/>
          </a:ln>
        </p:spPr>
      </p:pic>
      <p:sp>
        <p:nvSpPr>
          <p:cNvPr id="94" name="For SPEC and GAP workloads, we analyse the load in the cache hierarchy…"/>
          <p:cNvSpPr txBox="1"/>
          <p:nvPr>
            <p:ph type="body" sz="quarter" idx="1"/>
          </p:nvPr>
        </p:nvSpPr>
        <p:spPr>
          <a:xfrm>
            <a:off x="2155298" y="9160631"/>
            <a:ext cx="20073404" cy="2782169"/>
          </a:xfrm>
          <a:prstGeom prst="rect">
            <a:avLst/>
          </a:prstGeom>
        </p:spPr>
        <p:txBody>
          <a:bodyPr/>
          <a:lstStyle/>
          <a:p>
            <a:pPr/>
            <a:r>
              <a:t>For SPEC and GAP workloads, we analyse the load in the cache hierarchy</a:t>
            </a:r>
          </a:p>
          <a:p>
            <a:pPr/>
            <a:r>
              <a:t>On average, 34.7% of L1D misses eventually require a DRAM access</a:t>
            </a:r>
          </a:p>
          <a:p>
            <a:pPr lvl="1" marL="914400" indent="-457200"/>
            <a:r>
              <a:t>Graph workloads exhibit </a:t>
            </a:r>
            <a:r>
              <a:rPr b="1" u="sng"/>
              <a:t>irregular access pattern</a:t>
            </a:r>
            <a:r>
              <a:t> that caches can hardly capture</a:t>
            </a:r>
          </a:p>
        </p:txBody>
      </p:sp>
      <p:sp>
        <p:nvSpPr>
          <p:cNvPr id="95" name="Most demand load requests triggered by applications with large working set sizes miss in all cache levels."/>
          <p:cNvSpPr/>
          <p:nvPr/>
        </p:nvSpPr>
        <p:spPr>
          <a:xfrm>
            <a:off x="0" y="12652206"/>
            <a:ext cx="24384000" cy="1058053"/>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Most demand load requests triggered by applications with large working set sizes miss in all cache levels.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3"/>
                                        </p:tgtEl>
                                        <p:attrNameLst>
                                          <p:attrName>style.visibility</p:attrName>
                                        </p:attrNameLst>
                                      </p:cBhvr>
                                      <p:to>
                                        <p:strVal val="visible"/>
                                      </p:to>
                                    </p:set>
                                    <p:animEffect filter="fade" transition="in">
                                      <p:cBhvr>
                                        <p:cTn id="7" dur="1000"/>
                                        <p:tgtEl>
                                          <p:spTgt spid="93"/>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94">
                                            <p:bg/>
                                          </p:spTgt>
                                        </p:tgtEl>
                                        <p:attrNameLst>
                                          <p:attrName>style.visibility</p:attrName>
                                        </p:attrNameLst>
                                      </p:cBhvr>
                                      <p:to>
                                        <p:strVal val="visible"/>
                                      </p:to>
                                    </p:set>
                                    <p:animEffect filter="fade" transition="in">
                                      <p:cBhvr>
                                        <p:cTn id="11" dur="1000"/>
                                        <p:tgtEl>
                                          <p:spTgt spid="94">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94">
                                            <p:txEl>
                                              <p:pRg st="0" end="0"/>
                                            </p:txEl>
                                          </p:spTgt>
                                        </p:tgtEl>
                                        <p:attrNameLst>
                                          <p:attrName>style.visibility</p:attrName>
                                        </p:attrNameLst>
                                      </p:cBhvr>
                                      <p:to>
                                        <p:strVal val="visible"/>
                                      </p:to>
                                    </p:set>
                                    <p:animEffect filter="fade" transition="in">
                                      <p:cBhvr>
                                        <p:cTn id="14" dur="1000"/>
                                        <p:tgtEl>
                                          <p:spTgt spid="9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94">
                                            <p:txEl>
                                              <p:pRg st="1" end="1"/>
                                            </p:txEl>
                                          </p:spTgt>
                                        </p:tgtEl>
                                        <p:attrNameLst>
                                          <p:attrName>style.visibility</p:attrName>
                                        </p:attrNameLst>
                                      </p:cBhvr>
                                      <p:to>
                                        <p:strVal val="visible"/>
                                      </p:to>
                                    </p:set>
                                    <p:animEffect filter="fade" transition="in">
                                      <p:cBhvr>
                                        <p:cTn id="19" dur="1000"/>
                                        <p:tgtEl>
                                          <p:spTgt spid="94">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94">
                                            <p:txEl>
                                              <p:pRg st="2" end="2"/>
                                            </p:txEl>
                                          </p:spTgt>
                                        </p:tgtEl>
                                        <p:attrNameLst>
                                          <p:attrName>style.visibility</p:attrName>
                                        </p:attrNameLst>
                                      </p:cBhvr>
                                      <p:to>
                                        <p:strVal val="visible"/>
                                      </p:to>
                                    </p:set>
                                    <p:animEffect filter="fade" transition="in">
                                      <p:cBhvr>
                                        <p:cTn id="22" dur="1000"/>
                                        <p:tgtEl>
                                          <p:spTgt spid="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3" fill="hold">
                                  <p:stCondLst>
                                    <p:cond delay="0"/>
                                  </p:stCondLst>
                                  <p:iterate type="el" backwards="0">
                                    <p:tmAbs val="0"/>
                                  </p:iterate>
                                  <p:childTnLst>
                                    <p:set>
                                      <p:cBhvr>
                                        <p:cTn id="26" fill="hold"/>
                                        <p:tgtEl>
                                          <p:spTgt spid="95"/>
                                        </p:tgtEl>
                                        <p:attrNameLst>
                                          <p:attrName>style.visibility</p:attrName>
                                        </p:attrNameLst>
                                      </p:cBhvr>
                                      <p:to>
                                        <p:strVal val="visible"/>
                                      </p:to>
                                    </p:set>
                                    <p:animEffect filter="fade" transition="in">
                                      <p:cBhvr>
                                        <p:cTn id="27"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1"/>
      <p:bldP build="p" bldLvl="1" animBg="1" rev="0" advAuto="0" spid="94" grpId="2"/>
      <p:bldP build="whole" bldLvl="1" animBg="1" rev="0" advAuto="0" spid="95"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00" name="Título 1"/>
          <p:cNvSpPr txBox="1"/>
          <p:nvPr>
            <p:ph type="title"/>
          </p:nvPr>
        </p:nvSpPr>
        <p:spPr>
          <a:prstGeom prst="rect">
            <a:avLst/>
          </a:prstGeom>
        </p:spPr>
        <p:txBody>
          <a:bodyPr anchor="ctr"/>
          <a:lstStyle/>
          <a:p>
            <a:pPr/>
            <a:r>
              <a:t>Off-Chip Prediction</a:t>
            </a:r>
          </a:p>
        </p:txBody>
      </p:sp>
      <p:sp>
        <p:nvSpPr>
          <p:cNvPr id="101"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2" name="Assess whether a load demand access will be served from the caches or the DRAM…"/>
          <p:cNvSpPr txBox="1"/>
          <p:nvPr>
            <p:ph type="body" sz="quarter" idx="1"/>
          </p:nvPr>
        </p:nvSpPr>
        <p:spPr>
          <a:xfrm>
            <a:off x="1843440" y="8627490"/>
            <a:ext cx="21969372" cy="2963058"/>
          </a:xfrm>
          <a:prstGeom prst="rect">
            <a:avLst/>
          </a:prstGeom>
        </p:spPr>
        <p:txBody>
          <a:bodyPr/>
          <a:lstStyle/>
          <a:p>
            <a:pPr>
              <a:lnSpc>
                <a:spcPct val="120000"/>
              </a:lnSpc>
            </a:pPr>
            <a:r>
              <a:t>Assess whether a load demand access will be served from the caches or the DRAM</a:t>
            </a:r>
          </a:p>
          <a:p>
            <a:pPr>
              <a:lnSpc>
                <a:spcPct val="120000"/>
              </a:lnSpc>
            </a:pPr>
            <a:r>
              <a:t>Promising technique. No yet implemented by leading vendors</a:t>
            </a:r>
          </a:p>
          <a:p>
            <a:pPr>
              <a:lnSpc>
                <a:spcPct val="120000"/>
              </a:lnSpc>
            </a:pPr>
            <a:r>
              <a:t>A state-of-the-art design is Hermes (MICRO’22)</a:t>
            </a:r>
          </a:p>
        </p:txBody>
      </p:sp>
      <p:sp>
        <p:nvSpPr>
          <p:cNvPr id="103" name="CORE"/>
          <p:cNvSpPr/>
          <p:nvPr/>
        </p:nvSpPr>
        <p:spPr>
          <a:xfrm>
            <a:off x="4486338" y="4697087"/>
            <a:ext cx="881173" cy="2530239"/>
          </a:xfrm>
          <a:prstGeom prst="roundRect">
            <a:avLst>
              <a:gd name="adj" fmla="val 21619"/>
            </a:avLst>
          </a:prstGeom>
          <a:gradFill>
            <a:gsLst>
              <a:gs pos="0">
                <a:srgbClr val="FF2600"/>
              </a:gs>
              <a:gs pos="48000">
                <a:srgbClr val="EA7365"/>
              </a:gs>
              <a:gs pos="100000">
                <a:srgbClr val="9C2B18"/>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CORE</a:t>
            </a:r>
          </a:p>
        </p:txBody>
      </p:sp>
      <p:sp>
        <p:nvSpPr>
          <p:cNvPr id="104" name="Ligne"/>
          <p:cNvSpPr/>
          <p:nvPr/>
        </p:nvSpPr>
        <p:spPr>
          <a:xfrm>
            <a:off x="5376234"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05" name="L1D"/>
          <p:cNvSpPr/>
          <p:nvPr/>
        </p:nvSpPr>
        <p:spPr>
          <a:xfrm>
            <a:off x="5980672" y="4844131"/>
            <a:ext cx="2223541" cy="2236152"/>
          </a:xfrm>
          <a:prstGeom prst="roundRect">
            <a:avLst>
              <a:gd name="adj" fmla="val 16544"/>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L1D</a:t>
            </a:r>
          </a:p>
        </p:txBody>
      </p:sp>
      <p:sp>
        <p:nvSpPr>
          <p:cNvPr id="106" name="Ligne"/>
          <p:cNvSpPr/>
          <p:nvPr/>
        </p:nvSpPr>
        <p:spPr>
          <a:xfrm>
            <a:off x="8202420"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07" name="L2C"/>
          <p:cNvSpPr/>
          <p:nvPr/>
        </p:nvSpPr>
        <p:spPr>
          <a:xfrm>
            <a:off x="8817374" y="4886693"/>
            <a:ext cx="2957791" cy="2151027"/>
          </a:xfrm>
          <a:prstGeom prst="roundRect">
            <a:avLst>
              <a:gd name="adj" fmla="val 16451"/>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L2C</a:t>
            </a:r>
          </a:p>
        </p:txBody>
      </p:sp>
      <p:sp>
        <p:nvSpPr>
          <p:cNvPr id="108" name="Ligne"/>
          <p:cNvSpPr/>
          <p:nvPr/>
        </p:nvSpPr>
        <p:spPr>
          <a:xfrm>
            <a:off x="11737509"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09" name="LLC"/>
          <p:cNvSpPr/>
          <p:nvPr/>
        </p:nvSpPr>
        <p:spPr>
          <a:xfrm>
            <a:off x="12388326" y="4886693"/>
            <a:ext cx="3622048" cy="2151027"/>
          </a:xfrm>
          <a:prstGeom prst="roundRect">
            <a:avLst>
              <a:gd name="adj" fmla="val 16451"/>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LLC</a:t>
            </a:r>
          </a:p>
        </p:txBody>
      </p:sp>
      <p:sp>
        <p:nvSpPr>
          <p:cNvPr id="110" name="Ligne"/>
          <p:cNvSpPr/>
          <p:nvPr/>
        </p:nvSpPr>
        <p:spPr>
          <a:xfrm>
            <a:off x="16029227"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11" name="DRAM"/>
          <p:cNvSpPr/>
          <p:nvPr/>
        </p:nvSpPr>
        <p:spPr>
          <a:xfrm>
            <a:off x="16680043" y="4697087"/>
            <a:ext cx="3217619" cy="2530239"/>
          </a:xfrm>
          <a:prstGeom prst="roundRect">
            <a:avLst>
              <a:gd name="adj" fmla="val 7529"/>
            </a:avLst>
          </a:prstGeom>
          <a:gradFill>
            <a:gsLst>
              <a:gs pos="0">
                <a:srgbClr val="0F396B"/>
              </a:gs>
              <a:gs pos="48000">
                <a:srgbClr val="609ED6"/>
              </a:gs>
              <a:gs pos="100000">
                <a:srgbClr val="1C67CA"/>
              </a:gs>
            </a:gsLst>
            <a:path>
              <a:fillToRect l="50000" t="101096" r="50000" b="-1096"/>
            </a:path>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DRAM</a:t>
            </a:r>
          </a:p>
        </p:txBody>
      </p:sp>
      <p:cxnSp>
        <p:nvCxnSpPr>
          <p:cNvPr id="112" name="Ligne de connexion"/>
          <p:cNvCxnSpPr>
            <a:stCxn id="103" idx="0"/>
            <a:endCxn id="111" idx="0"/>
          </p:cNvCxnSpPr>
          <p:nvPr/>
        </p:nvCxnSpPr>
        <p:spPr>
          <a:xfrm>
            <a:off x="4926924" y="5962206"/>
            <a:ext cx="13361929" cy="1"/>
          </a:xfrm>
          <a:prstGeom prst="straightConnector1">
            <a:avLst/>
          </a:prstGeom>
          <a:ln w="50800">
            <a:solidFill>
              <a:srgbClr val="000000"/>
            </a:solidFill>
            <a:miter/>
            <a:headEnd type="diamond"/>
            <a:tailEnd type="triangle"/>
          </a:ln>
        </p:spPr>
      </p:cxnSp>
      <p:sp>
        <p:nvSpPr>
          <p:cNvPr id="113" name="Throw a speculative request to DRAM?"/>
          <p:cNvSpPr txBox="1"/>
          <p:nvPr/>
        </p:nvSpPr>
        <p:spPr>
          <a:xfrm>
            <a:off x="8231961" y="2026261"/>
            <a:ext cx="5839776" cy="5638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r>
              <a:t>Throw a speculative request to DRAM?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03"/>
                                        </p:tgtEl>
                                        <p:attrNameLst>
                                          <p:attrName>style.visibility</p:attrName>
                                        </p:attrNameLst>
                                      </p:cBhvr>
                                      <p:to>
                                        <p:strVal val="visible"/>
                                      </p:to>
                                    </p:set>
                                    <p:anim calcmode="lin" valueType="num">
                                      <p:cBhvr>
                                        <p:cTn id="7" dur="1000" fill="hold"/>
                                        <p:tgtEl>
                                          <p:spTgt spid="103"/>
                                        </p:tgtEl>
                                        <p:attrNameLst>
                                          <p:attrName>ppt_x</p:attrName>
                                        </p:attrNameLst>
                                      </p:cBhvr>
                                      <p:tavLst>
                                        <p:tav tm="0">
                                          <p:val>
                                            <p:strVal val="1+#ppt_w/2"/>
                                          </p:val>
                                        </p:tav>
                                        <p:tav tm="100000">
                                          <p:val>
                                            <p:strVal val="#ppt_x"/>
                                          </p:val>
                                        </p:tav>
                                      </p:tavLst>
                                    </p:anim>
                                    <p:anim calcmode="lin" valueType="num">
                                      <p:cBhvr>
                                        <p:cTn id="8" dur="100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2" presetID="2" grpId="2" fill="hold">
                                  <p:stCondLst>
                                    <p:cond delay="0"/>
                                  </p:stCondLst>
                                  <p:iterate type="el" backwards="0">
                                    <p:tmAbs val="0"/>
                                  </p:iterate>
                                  <p:childTnLst>
                                    <p:set>
                                      <p:cBhvr>
                                        <p:cTn id="11" fill="hold"/>
                                        <p:tgtEl>
                                          <p:spTgt spid="104"/>
                                        </p:tgtEl>
                                        <p:attrNameLst>
                                          <p:attrName>style.visibility</p:attrName>
                                        </p:attrNameLst>
                                      </p:cBhvr>
                                      <p:to>
                                        <p:strVal val="visible"/>
                                      </p:to>
                                    </p:set>
                                    <p:anim calcmode="lin" valueType="num">
                                      <p:cBhvr>
                                        <p:cTn id="12" dur="1000" fill="hold"/>
                                        <p:tgtEl>
                                          <p:spTgt spid="104"/>
                                        </p:tgtEl>
                                        <p:attrNameLst>
                                          <p:attrName>ppt_x</p:attrName>
                                        </p:attrNameLst>
                                      </p:cBhvr>
                                      <p:tavLst>
                                        <p:tav tm="0">
                                          <p:val>
                                            <p:strVal val="1+#ppt_w/2"/>
                                          </p:val>
                                        </p:tav>
                                        <p:tav tm="100000">
                                          <p:val>
                                            <p:strVal val="#ppt_x"/>
                                          </p:val>
                                        </p:tav>
                                      </p:tavLst>
                                    </p:anim>
                                    <p:anim calcmode="lin" valueType="num">
                                      <p:cBhvr>
                                        <p:cTn id="13" dur="1000" fill="hold"/>
                                        <p:tgtEl>
                                          <p:spTgt spid="10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Class="entr" nodeType="afterEffect" presetSubtype="2" presetID="2" grpId="3" fill="hold">
                                  <p:stCondLst>
                                    <p:cond delay="0"/>
                                  </p:stCondLst>
                                  <p:iterate type="el" backwards="0">
                                    <p:tmAbs val="0"/>
                                  </p:iterate>
                                  <p:childTnLst>
                                    <p:set>
                                      <p:cBhvr>
                                        <p:cTn id="16" fill="hold"/>
                                        <p:tgtEl>
                                          <p:spTgt spid="105"/>
                                        </p:tgtEl>
                                        <p:attrNameLst>
                                          <p:attrName>style.visibility</p:attrName>
                                        </p:attrNameLst>
                                      </p:cBhvr>
                                      <p:to>
                                        <p:strVal val="visible"/>
                                      </p:to>
                                    </p:set>
                                    <p:anim calcmode="lin" valueType="num">
                                      <p:cBhvr>
                                        <p:cTn id="17" dur="1000" fill="hold"/>
                                        <p:tgtEl>
                                          <p:spTgt spid="105"/>
                                        </p:tgtEl>
                                        <p:attrNameLst>
                                          <p:attrName>ppt_x</p:attrName>
                                        </p:attrNameLst>
                                      </p:cBhvr>
                                      <p:tavLst>
                                        <p:tav tm="0">
                                          <p:val>
                                            <p:strVal val="1+#ppt_w/2"/>
                                          </p:val>
                                        </p:tav>
                                        <p:tav tm="100000">
                                          <p:val>
                                            <p:strVal val="#ppt_x"/>
                                          </p:val>
                                        </p:tav>
                                      </p:tavLst>
                                    </p:anim>
                                    <p:anim calcmode="lin" valueType="num">
                                      <p:cBhvr>
                                        <p:cTn id="18" dur="1000" fill="hold"/>
                                        <p:tgtEl>
                                          <p:spTgt spid="10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Class="entr" nodeType="afterEffect" presetSubtype="2" presetID="2" grpId="4" fill="hold">
                                  <p:stCondLst>
                                    <p:cond delay="0"/>
                                  </p:stCondLst>
                                  <p:iterate type="el" backwards="0">
                                    <p:tmAbs val="0"/>
                                  </p:iterate>
                                  <p:childTnLst>
                                    <p:set>
                                      <p:cBhvr>
                                        <p:cTn id="21" fill="hold"/>
                                        <p:tgtEl>
                                          <p:spTgt spid="106"/>
                                        </p:tgtEl>
                                        <p:attrNameLst>
                                          <p:attrName>style.visibility</p:attrName>
                                        </p:attrNameLst>
                                      </p:cBhvr>
                                      <p:to>
                                        <p:strVal val="visible"/>
                                      </p:to>
                                    </p:set>
                                    <p:anim calcmode="lin" valueType="num">
                                      <p:cBhvr>
                                        <p:cTn id="22" dur="1000" fill="hold"/>
                                        <p:tgtEl>
                                          <p:spTgt spid="106"/>
                                        </p:tgtEl>
                                        <p:attrNameLst>
                                          <p:attrName>ppt_x</p:attrName>
                                        </p:attrNameLst>
                                      </p:cBhvr>
                                      <p:tavLst>
                                        <p:tav tm="0">
                                          <p:val>
                                            <p:strVal val="1+#ppt_w/2"/>
                                          </p:val>
                                        </p:tav>
                                        <p:tav tm="100000">
                                          <p:val>
                                            <p:strVal val="#ppt_x"/>
                                          </p:val>
                                        </p:tav>
                                      </p:tavLst>
                                    </p:anim>
                                    <p:anim calcmode="lin" valueType="num">
                                      <p:cBhvr>
                                        <p:cTn id="23" dur="1000" fill="hold"/>
                                        <p:tgtEl>
                                          <p:spTgt spid="106"/>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Class="entr" nodeType="afterEffect" presetSubtype="2" presetID="2" grpId="5" fill="hold">
                                  <p:stCondLst>
                                    <p:cond delay="0"/>
                                  </p:stCondLst>
                                  <p:iterate type="el" backwards="0">
                                    <p:tmAbs val="0"/>
                                  </p:iterate>
                                  <p:childTnLst>
                                    <p:set>
                                      <p:cBhvr>
                                        <p:cTn id="26" fill="hold"/>
                                        <p:tgtEl>
                                          <p:spTgt spid="107"/>
                                        </p:tgtEl>
                                        <p:attrNameLst>
                                          <p:attrName>style.visibility</p:attrName>
                                        </p:attrNameLst>
                                      </p:cBhvr>
                                      <p:to>
                                        <p:strVal val="visible"/>
                                      </p:to>
                                    </p:set>
                                    <p:anim calcmode="lin" valueType="num">
                                      <p:cBhvr>
                                        <p:cTn id="27" dur="1000" fill="hold"/>
                                        <p:tgtEl>
                                          <p:spTgt spid="107"/>
                                        </p:tgtEl>
                                        <p:attrNameLst>
                                          <p:attrName>ppt_x</p:attrName>
                                        </p:attrNameLst>
                                      </p:cBhvr>
                                      <p:tavLst>
                                        <p:tav tm="0">
                                          <p:val>
                                            <p:strVal val="1+#ppt_w/2"/>
                                          </p:val>
                                        </p:tav>
                                        <p:tav tm="100000">
                                          <p:val>
                                            <p:strVal val="#ppt_x"/>
                                          </p:val>
                                        </p:tav>
                                      </p:tavLst>
                                    </p:anim>
                                    <p:anim calcmode="lin" valueType="num">
                                      <p:cBhvr>
                                        <p:cTn id="28" dur="1000" fill="hold"/>
                                        <p:tgtEl>
                                          <p:spTgt spid="107"/>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Class="entr" nodeType="afterEffect" presetSubtype="2" presetID="2" grpId="6" fill="hold">
                                  <p:stCondLst>
                                    <p:cond delay="0"/>
                                  </p:stCondLst>
                                  <p:iterate type="el" backwards="0">
                                    <p:tmAbs val="0"/>
                                  </p:iterate>
                                  <p:childTnLst>
                                    <p:set>
                                      <p:cBhvr>
                                        <p:cTn id="31" fill="hold"/>
                                        <p:tgtEl>
                                          <p:spTgt spid="108"/>
                                        </p:tgtEl>
                                        <p:attrNameLst>
                                          <p:attrName>style.visibility</p:attrName>
                                        </p:attrNameLst>
                                      </p:cBhvr>
                                      <p:to>
                                        <p:strVal val="visible"/>
                                      </p:to>
                                    </p:set>
                                    <p:anim calcmode="lin" valueType="num">
                                      <p:cBhvr>
                                        <p:cTn id="32" dur="1000" fill="hold"/>
                                        <p:tgtEl>
                                          <p:spTgt spid="108"/>
                                        </p:tgtEl>
                                        <p:attrNameLst>
                                          <p:attrName>ppt_x</p:attrName>
                                        </p:attrNameLst>
                                      </p:cBhvr>
                                      <p:tavLst>
                                        <p:tav tm="0">
                                          <p:val>
                                            <p:strVal val="1+#ppt_w/2"/>
                                          </p:val>
                                        </p:tav>
                                        <p:tav tm="100000">
                                          <p:val>
                                            <p:strVal val="#ppt_x"/>
                                          </p:val>
                                        </p:tav>
                                      </p:tavLst>
                                    </p:anim>
                                    <p:anim calcmode="lin" valueType="num">
                                      <p:cBhvr>
                                        <p:cTn id="33" dur="1000" fill="hold"/>
                                        <p:tgtEl>
                                          <p:spTgt spid="108"/>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Class="entr" nodeType="afterEffect" presetSubtype="2" presetID="2" grpId="7" fill="hold">
                                  <p:stCondLst>
                                    <p:cond delay="0"/>
                                  </p:stCondLst>
                                  <p:iterate type="el" backwards="0">
                                    <p:tmAbs val="0"/>
                                  </p:iterate>
                                  <p:childTnLst>
                                    <p:set>
                                      <p:cBhvr>
                                        <p:cTn id="36" fill="hold"/>
                                        <p:tgtEl>
                                          <p:spTgt spid="109"/>
                                        </p:tgtEl>
                                        <p:attrNameLst>
                                          <p:attrName>style.visibility</p:attrName>
                                        </p:attrNameLst>
                                      </p:cBhvr>
                                      <p:to>
                                        <p:strVal val="visible"/>
                                      </p:to>
                                    </p:set>
                                    <p:anim calcmode="lin" valueType="num">
                                      <p:cBhvr>
                                        <p:cTn id="37" dur="1000" fill="hold"/>
                                        <p:tgtEl>
                                          <p:spTgt spid="109"/>
                                        </p:tgtEl>
                                        <p:attrNameLst>
                                          <p:attrName>ppt_x</p:attrName>
                                        </p:attrNameLst>
                                      </p:cBhvr>
                                      <p:tavLst>
                                        <p:tav tm="0">
                                          <p:val>
                                            <p:strVal val="1+#ppt_w/2"/>
                                          </p:val>
                                        </p:tav>
                                        <p:tav tm="100000">
                                          <p:val>
                                            <p:strVal val="#ppt_x"/>
                                          </p:val>
                                        </p:tav>
                                      </p:tavLst>
                                    </p:anim>
                                    <p:anim calcmode="lin" valueType="num">
                                      <p:cBhvr>
                                        <p:cTn id="38" dur="1000" fill="hold"/>
                                        <p:tgtEl>
                                          <p:spTgt spid="109"/>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Class="entr" nodeType="afterEffect" presetSubtype="2" presetID="2" grpId="8" fill="hold">
                                  <p:stCondLst>
                                    <p:cond delay="0"/>
                                  </p:stCondLst>
                                  <p:iterate type="el" backwards="0">
                                    <p:tmAbs val="0"/>
                                  </p:iterate>
                                  <p:childTnLst>
                                    <p:set>
                                      <p:cBhvr>
                                        <p:cTn id="41" fill="hold"/>
                                        <p:tgtEl>
                                          <p:spTgt spid="110"/>
                                        </p:tgtEl>
                                        <p:attrNameLst>
                                          <p:attrName>style.visibility</p:attrName>
                                        </p:attrNameLst>
                                      </p:cBhvr>
                                      <p:to>
                                        <p:strVal val="visible"/>
                                      </p:to>
                                    </p:set>
                                    <p:anim calcmode="lin" valueType="num">
                                      <p:cBhvr>
                                        <p:cTn id="42" dur="1000" fill="hold"/>
                                        <p:tgtEl>
                                          <p:spTgt spid="110"/>
                                        </p:tgtEl>
                                        <p:attrNameLst>
                                          <p:attrName>ppt_x</p:attrName>
                                        </p:attrNameLst>
                                      </p:cBhvr>
                                      <p:tavLst>
                                        <p:tav tm="0">
                                          <p:val>
                                            <p:strVal val="1+#ppt_w/2"/>
                                          </p:val>
                                        </p:tav>
                                        <p:tav tm="100000">
                                          <p:val>
                                            <p:strVal val="#ppt_x"/>
                                          </p:val>
                                        </p:tav>
                                      </p:tavLst>
                                    </p:anim>
                                    <p:anim calcmode="lin" valueType="num">
                                      <p:cBhvr>
                                        <p:cTn id="43" dur="1000" fill="hold"/>
                                        <p:tgtEl>
                                          <p:spTgt spid="110"/>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Class="entr" nodeType="afterEffect" presetSubtype="2" presetID="2" grpId="9" fill="hold">
                                  <p:stCondLst>
                                    <p:cond delay="0"/>
                                  </p:stCondLst>
                                  <p:iterate type="el" backwards="0">
                                    <p:tmAbs val="0"/>
                                  </p:iterate>
                                  <p:childTnLst>
                                    <p:set>
                                      <p:cBhvr>
                                        <p:cTn id="46" fill="hold"/>
                                        <p:tgtEl>
                                          <p:spTgt spid="111"/>
                                        </p:tgtEl>
                                        <p:attrNameLst>
                                          <p:attrName>style.visibility</p:attrName>
                                        </p:attrNameLst>
                                      </p:cBhvr>
                                      <p:to>
                                        <p:strVal val="visible"/>
                                      </p:to>
                                    </p:set>
                                    <p:anim calcmode="lin" valueType="num">
                                      <p:cBhvr>
                                        <p:cTn id="47" dur="1000" fill="hold"/>
                                        <p:tgtEl>
                                          <p:spTgt spid="111"/>
                                        </p:tgtEl>
                                        <p:attrNameLst>
                                          <p:attrName>ppt_x</p:attrName>
                                        </p:attrNameLst>
                                      </p:cBhvr>
                                      <p:tavLst>
                                        <p:tav tm="0">
                                          <p:val>
                                            <p:strVal val="1+#ppt_w/2"/>
                                          </p:val>
                                        </p:tav>
                                        <p:tav tm="100000">
                                          <p:val>
                                            <p:strVal val="#ppt_x"/>
                                          </p:val>
                                        </p:tav>
                                      </p:tavLst>
                                    </p:anim>
                                    <p:anim calcmode="lin" valueType="num">
                                      <p:cBhvr>
                                        <p:cTn id="48"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ID="10" grpId="10" fill="hold">
                                  <p:stCondLst>
                                    <p:cond delay="0"/>
                                  </p:stCondLst>
                                  <p:iterate type="el" backwards="0">
                                    <p:tmAbs val="0"/>
                                  </p:iterate>
                                  <p:childTnLst>
                                    <p:set>
                                      <p:cBhvr>
                                        <p:cTn id="52" fill="hold"/>
                                        <p:tgtEl>
                                          <p:spTgt spid="102">
                                            <p:bg/>
                                          </p:spTgt>
                                        </p:tgtEl>
                                        <p:attrNameLst>
                                          <p:attrName>style.visibility</p:attrName>
                                        </p:attrNameLst>
                                      </p:cBhvr>
                                      <p:to>
                                        <p:strVal val="visible"/>
                                      </p:to>
                                    </p:set>
                                    <p:animEffect filter="fade" transition="in">
                                      <p:cBhvr>
                                        <p:cTn id="53" dur="1000"/>
                                        <p:tgtEl>
                                          <p:spTgt spid="102">
                                            <p:bg/>
                                          </p:spTgt>
                                        </p:tgtEl>
                                      </p:cBhvr>
                                    </p:animEffect>
                                  </p:childTnLst>
                                </p:cTn>
                              </p:par>
                              <p:par>
                                <p:cTn id="54" presetClass="entr" nodeType="withEffect" presetSubtype="0" presetID="10" grpId="10" fill="hold">
                                  <p:stCondLst>
                                    <p:cond delay="0"/>
                                  </p:stCondLst>
                                  <p:iterate type="el" backwards="0">
                                    <p:tmAbs val="0"/>
                                  </p:iterate>
                                  <p:childTnLst>
                                    <p:set>
                                      <p:cBhvr>
                                        <p:cTn id="55" fill="hold"/>
                                        <p:tgtEl>
                                          <p:spTgt spid="102">
                                            <p:txEl>
                                              <p:pRg st="0" end="0"/>
                                            </p:txEl>
                                          </p:spTgt>
                                        </p:tgtEl>
                                        <p:attrNameLst>
                                          <p:attrName>style.visibility</p:attrName>
                                        </p:attrNameLst>
                                      </p:cBhvr>
                                      <p:to>
                                        <p:strVal val="visible"/>
                                      </p:to>
                                    </p:set>
                                    <p:animEffect filter="fade" transition="in">
                                      <p:cBhvr>
                                        <p:cTn id="56" dur="1000"/>
                                        <p:tgtEl>
                                          <p:spTgt spid="102">
                                            <p:txEl>
                                              <p:pRg st="0" end="0"/>
                                            </p:txEl>
                                          </p:spTgt>
                                        </p:tgtEl>
                                      </p:cBhvr>
                                    </p:animEffect>
                                  </p:childTnLst>
                                </p:cTn>
                              </p:par>
                            </p:childTnLst>
                          </p:cTn>
                        </p:par>
                        <p:par>
                          <p:cTn id="57" fill="hold">
                            <p:stCondLst>
                              <p:cond delay="1000"/>
                            </p:stCondLst>
                            <p:childTnLst>
                              <p:par>
                                <p:cTn id="58" presetClass="entr" nodeType="afterEffect" presetSubtype="0" presetID="1" grpId="11" fill="hold">
                                  <p:stCondLst>
                                    <p:cond delay="0"/>
                                  </p:stCondLst>
                                  <p:iterate type="el" backwards="0">
                                    <p:tmAbs val="0"/>
                                  </p:iterate>
                                  <p:childTnLst>
                                    <p:set>
                                      <p:cBhvr>
                                        <p:cTn id="59" fill="hold"/>
                                        <p:tgtEl>
                                          <p:spTgt spid="113"/>
                                        </p:tgtEl>
                                        <p:attrNameLst>
                                          <p:attrName>style.visibility</p:attrName>
                                        </p:attrNameLst>
                                      </p:cBhvr>
                                      <p:to>
                                        <p:strVal val="visible"/>
                                      </p:to>
                                    </p:set>
                                  </p:childTnLst>
                                </p:cTn>
                              </p:par>
                            </p:childTnLst>
                          </p:cTn>
                        </p:par>
                        <p:par>
                          <p:cTn id="60" fill="hold">
                            <p:stCondLst>
                              <p:cond delay="1000"/>
                            </p:stCondLst>
                            <p:childTnLst>
                              <p:par>
                                <p:cTn id="61" presetClass="entr" nodeType="afterEffect" presetSubtype="0" presetID="1" grpId="12" fill="hold">
                                  <p:stCondLst>
                                    <p:cond delay="0"/>
                                  </p:stCondLst>
                                  <p:iterate type="el" backwards="0">
                                    <p:tmAbs val="0"/>
                                  </p:iterate>
                                  <p:childTnLst>
                                    <p:set>
                                      <p:cBhvr>
                                        <p:cTn id="62" fill="hold"/>
                                        <p:tgtEl>
                                          <p:spTgt spid="1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ID="10" grpId="10" fill="hold">
                                  <p:stCondLst>
                                    <p:cond delay="0"/>
                                  </p:stCondLst>
                                  <p:iterate type="el" backwards="0">
                                    <p:tmAbs val="0"/>
                                  </p:iterate>
                                  <p:childTnLst>
                                    <p:set>
                                      <p:cBhvr>
                                        <p:cTn id="66" fill="hold"/>
                                        <p:tgtEl>
                                          <p:spTgt spid="102">
                                            <p:txEl>
                                              <p:pRg st="1" end="1"/>
                                            </p:txEl>
                                          </p:spTgt>
                                        </p:tgtEl>
                                        <p:attrNameLst>
                                          <p:attrName>style.visibility</p:attrName>
                                        </p:attrNameLst>
                                      </p:cBhvr>
                                      <p:to>
                                        <p:strVal val="visible"/>
                                      </p:to>
                                    </p:set>
                                    <p:animEffect filter="fade" transition="in">
                                      <p:cBhvr>
                                        <p:cTn id="67" dur="1000"/>
                                        <p:tgtEl>
                                          <p:spTgt spid="10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10" grpId="10" fill="hold">
                                  <p:stCondLst>
                                    <p:cond delay="0"/>
                                  </p:stCondLst>
                                  <p:iterate type="el" backwards="0">
                                    <p:tmAbs val="0"/>
                                  </p:iterate>
                                  <p:childTnLst>
                                    <p:set>
                                      <p:cBhvr>
                                        <p:cTn id="71" fill="hold"/>
                                        <p:tgtEl>
                                          <p:spTgt spid="102">
                                            <p:txEl>
                                              <p:pRg st="2" end="2"/>
                                            </p:txEl>
                                          </p:spTgt>
                                        </p:tgtEl>
                                        <p:attrNameLst>
                                          <p:attrName>style.visibility</p:attrName>
                                        </p:attrNameLst>
                                      </p:cBhvr>
                                      <p:to>
                                        <p:strVal val="visible"/>
                                      </p:to>
                                    </p:set>
                                    <p:animEffect filter="fade" transition="in">
                                      <p:cBhvr>
                                        <p:cTn id="72" dur="1000"/>
                                        <p:tgtEl>
                                          <p:spTgt spid="10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9" grpId="7"/>
      <p:bldP build="whole" bldLvl="1" animBg="1" rev="0" advAuto="0" spid="110" grpId="8"/>
      <p:bldP build="whole" bldLvl="1" animBg="1" rev="0" advAuto="0" spid="106" grpId="4"/>
      <p:bldP build="whole" bldLvl="1" animBg="1" rev="0" advAuto="0" spid="111" grpId="9"/>
      <p:bldP build="whole" bldLvl="1" animBg="1" rev="0" advAuto="0" spid="112" grpId="12"/>
      <p:bldP build="whole" bldLvl="1" animBg="1" rev="0" advAuto="0" spid="113" grpId="11"/>
      <p:bldP build="whole" bldLvl="1" animBg="1" rev="0" advAuto="0" spid="103" grpId="1"/>
      <p:bldP build="p" bldLvl="1" animBg="1" rev="0" advAuto="0" spid="102" grpId="10"/>
      <p:bldP build="whole" bldLvl="1" animBg="1" rev="0" advAuto="0" spid="108" grpId="6"/>
      <p:bldP build="whole" bldLvl="1" animBg="1" rev="0" advAuto="0" spid="105" grpId="3"/>
      <p:bldP build="whole" bldLvl="1" animBg="1" rev="0" advAuto="0" spid="104" grpId="2"/>
      <p:bldP build="whole" bldLvl="1" animBg="1" rev="0" advAuto="0" spid="107" grpId="5"/>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18" name="Título 1"/>
          <p:cNvSpPr txBox="1"/>
          <p:nvPr>
            <p:ph type="title"/>
          </p:nvPr>
        </p:nvSpPr>
        <p:spPr>
          <a:prstGeom prst="rect">
            <a:avLst/>
          </a:prstGeom>
        </p:spPr>
        <p:txBody>
          <a:bodyPr anchor="ctr"/>
          <a:lstStyle/>
          <a:p>
            <a:pPr/>
            <a:r>
              <a:t>Limitations of Off-Chip Prediction</a:t>
            </a:r>
          </a:p>
        </p:txBody>
      </p:sp>
      <p:sp>
        <p:nvSpPr>
          <p:cNvPr id="119"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0" name="Hermes provides performance benefits…"/>
          <p:cNvSpPr txBox="1"/>
          <p:nvPr>
            <p:ph type="body" sz="half" idx="1"/>
          </p:nvPr>
        </p:nvSpPr>
        <p:spPr>
          <a:xfrm>
            <a:off x="151265" y="8311081"/>
            <a:ext cx="11754645" cy="6108007"/>
          </a:xfrm>
          <a:prstGeom prst="rect">
            <a:avLst/>
          </a:prstGeom>
        </p:spPr>
        <p:txBody>
          <a:bodyPr/>
          <a:lstStyle/>
          <a:p>
            <a:pPr/>
            <a:r>
              <a:t>Hermes provides performance benefits</a:t>
            </a:r>
          </a:p>
          <a:p>
            <a:pPr lvl="1" marL="914400" indent="-457200">
              <a:lnSpc>
                <a:spcPct val="120000"/>
              </a:lnSpc>
            </a:pPr>
            <a:r>
              <a:t>Single-core —&gt; 5.2% geomean speed-up</a:t>
            </a:r>
          </a:p>
          <a:p>
            <a:pPr lvl="1" marL="914400" indent="-457200">
              <a:lnSpc>
                <a:spcPct val="120000"/>
              </a:lnSpc>
            </a:pPr>
            <a:r>
              <a:t>Multi-core —&gt; 11.5% geomean speed-up</a:t>
            </a:r>
          </a:p>
        </p:txBody>
      </p:sp>
      <p:pic>
        <p:nvPicPr>
          <p:cNvPr id="121" name="single_core_ipcp_dram_trans_relative.pdf" descr="single_core_ipcp_dram_trans_relative.pdf"/>
          <p:cNvPicPr>
            <a:picLocks noChangeAspect="1"/>
          </p:cNvPicPr>
          <p:nvPr/>
        </p:nvPicPr>
        <p:blipFill>
          <a:blip r:embed="rId4">
            <a:extLst/>
          </a:blip>
          <a:stretch>
            <a:fillRect/>
          </a:stretch>
        </p:blipFill>
        <p:spPr>
          <a:xfrm>
            <a:off x="151265" y="3747997"/>
            <a:ext cx="11754633" cy="3632382"/>
          </a:xfrm>
          <a:prstGeom prst="rect">
            <a:avLst/>
          </a:prstGeom>
          <a:ln w="12700">
            <a:miter lim="400000"/>
          </a:ln>
        </p:spPr>
      </p:pic>
      <p:pic>
        <p:nvPicPr>
          <p:cNvPr id="122" name="hermes_o_dram_transations_4_cores.pdf" descr="hermes_o_dram_transations_4_cores.pdf"/>
          <p:cNvPicPr>
            <a:picLocks noChangeAspect="1"/>
          </p:cNvPicPr>
          <p:nvPr/>
        </p:nvPicPr>
        <p:blipFill>
          <a:blip r:embed="rId5">
            <a:extLst/>
          </a:blip>
          <a:srcRect l="0" t="0" r="0" b="0"/>
          <a:stretch>
            <a:fillRect/>
          </a:stretch>
        </p:blipFill>
        <p:spPr>
          <a:xfrm>
            <a:off x="12527580" y="3747997"/>
            <a:ext cx="11754632" cy="3632382"/>
          </a:xfrm>
          <a:prstGeom prst="rect">
            <a:avLst/>
          </a:prstGeom>
          <a:ln w="12700">
            <a:miter lim="400000"/>
          </a:ln>
        </p:spPr>
      </p:pic>
      <p:sp>
        <p:nvSpPr>
          <p:cNvPr id="123" name="Hermes significantly increases the # of DRAM transactions…"/>
          <p:cNvSpPr txBox="1"/>
          <p:nvPr/>
        </p:nvSpPr>
        <p:spPr>
          <a:xfrm>
            <a:off x="12527580" y="8311081"/>
            <a:ext cx="11754645" cy="6108007"/>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marL="457200" indent="-457200">
              <a:lnSpc>
                <a:spcPct val="90000"/>
              </a:lnSpc>
              <a:spcBef>
                <a:spcPts val="2000"/>
              </a:spcBef>
              <a:buSzPct val="100000"/>
              <a:buFont typeface="Arial"/>
              <a:buChar char="•"/>
              <a:defRPr sz="4000">
                <a:solidFill>
                  <a:srgbClr val="000000"/>
                </a:solidFill>
              </a:defRPr>
            </a:pPr>
            <a:r>
              <a:t>Hermes significantly increases the # of DRAM transactions</a:t>
            </a:r>
          </a:p>
          <a:p>
            <a:pPr lvl="1" marL="914400" indent="-457200">
              <a:lnSpc>
                <a:spcPct val="120000"/>
              </a:lnSpc>
              <a:spcBef>
                <a:spcPts val="2000"/>
              </a:spcBef>
              <a:buSzPct val="100000"/>
              <a:buFont typeface="Arial"/>
              <a:buChar char="•"/>
              <a:defRPr sz="4000">
                <a:solidFill>
                  <a:srgbClr val="000000"/>
                </a:solidFill>
              </a:defRPr>
            </a:pPr>
            <a:r>
              <a:t>Single-core —&gt; 6.4% on average</a:t>
            </a:r>
          </a:p>
          <a:p>
            <a:pPr lvl="1" marL="914400" indent="-457200">
              <a:lnSpc>
                <a:spcPct val="120000"/>
              </a:lnSpc>
              <a:spcBef>
                <a:spcPts val="2000"/>
              </a:spcBef>
              <a:buSzPct val="100000"/>
              <a:buFont typeface="Arial"/>
              <a:buChar char="•"/>
              <a:defRPr sz="4000">
                <a:solidFill>
                  <a:srgbClr val="000000"/>
                </a:solidFill>
              </a:defRPr>
            </a:pPr>
            <a:r>
              <a:t>Multi-core —&gt; 6.0% on average</a:t>
            </a:r>
          </a:p>
        </p:txBody>
      </p:sp>
      <p:sp>
        <p:nvSpPr>
          <p:cNvPr id="124" name="Hermes significantly increases DRAM accesses (both single-core and multi-core contexts)."/>
          <p:cNvSpPr/>
          <p:nvPr/>
        </p:nvSpPr>
        <p:spPr>
          <a:xfrm>
            <a:off x="0" y="12560274"/>
            <a:ext cx="24384001" cy="1135429"/>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Hermes significantly increases DRAM accesses (both single-core and multi-core contexts).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21"/>
                                        </p:tgtEl>
                                        <p:attrNameLst>
                                          <p:attrName>style.visibility</p:attrName>
                                        </p:attrNameLst>
                                      </p:cBhvr>
                                      <p:to>
                                        <p:strVal val="visible"/>
                                      </p:to>
                                    </p:set>
                                    <p:animEffect filter="fade" transition="in">
                                      <p:cBhvr>
                                        <p:cTn id="7" dur="1000"/>
                                        <p:tgtEl>
                                          <p:spTgt spid="121"/>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22"/>
                                        </p:tgtEl>
                                        <p:attrNameLst>
                                          <p:attrName>style.visibility</p:attrName>
                                        </p:attrNameLst>
                                      </p:cBhvr>
                                      <p:to>
                                        <p:strVal val="visible"/>
                                      </p:to>
                                    </p:set>
                                    <p:animEffect filter="fade" transition="in">
                                      <p:cBhvr>
                                        <p:cTn id="11" dur="1000"/>
                                        <p:tgtEl>
                                          <p:spTgt spid="122"/>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120">
                                            <p:bg/>
                                          </p:spTgt>
                                        </p:tgtEl>
                                        <p:attrNameLst>
                                          <p:attrName>style.visibility</p:attrName>
                                        </p:attrNameLst>
                                      </p:cBhvr>
                                      <p:to>
                                        <p:strVal val="visible"/>
                                      </p:to>
                                    </p:set>
                                    <p:animEffect filter="fade" transition="in">
                                      <p:cBhvr>
                                        <p:cTn id="16" dur="1000"/>
                                        <p:tgtEl>
                                          <p:spTgt spid="120">
                                            <p:bg/>
                                          </p:spTgt>
                                        </p:tgtEl>
                                      </p:cBhvr>
                                    </p:animEffect>
                                  </p:childTnLst>
                                </p:cTn>
                              </p:par>
                              <p:par>
                                <p:cTn id="17" presetClass="entr" nodeType="withEffect" presetSubtype="0" presetID="10" grpId="3" fill="hold">
                                  <p:stCondLst>
                                    <p:cond delay="0"/>
                                  </p:stCondLst>
                                  <p:iterate type="el" backwards="0">
                                    <p:tmAbs val="0"/>
                                  </p:iterate>
                                  <p:childTnLst>
                                    <p:set>
                                      <p:cBhvr>
                                        <p:cTn id="18" fill="hold"/>
                                        <p:tgtEl>
                                          <p:spTgt spid="120">
                                            <p:txEl>
                                              <p:pRg st="0" end="0"/>
                                            </p:txEl>
                                          </p:spTgt>
                                        </p:tgtEl>
                                        <p:attrNameLst>
                                          <p:attrName>style.visibility</p:attrName>
                                        </p:attrNameLst>
                                      </p:cBhvr>
                                      <p:to>
                                        <p:strVal val="visible"/>
                                      </p:to>
                                    </p:set>
                                    <p:animEffect filter="fade" transition="in">
                                      <p:cBhvr>
                                        <p:cTn id="19" dur="1000"/>
                                        <p:tgtEl>
                                          <p:spTgt spid="120">
                                            <p:txEl>
                                              <p:pRg st="0" end="0"/>
                                            </p:txEl>
                                          </p:spTgt>
                                        </p:tgtEl>
                                      </p:cBhvr>
                                    </p:animEffect>
                                  </p:childTnLst>
                                </p:cTn>
                              </p:par>
                              <p:par>
                                <p:cTn id="20" presetClass="entr" nodeType="withEffect" presetSubtype="0" presetID="10" grpId="3" fill="hold">
                                  <p:stCondLst>
                                    <p:cond delay="0"/>
                                  </p:stCondLst>
                                  <p:iterate type="el" backwards="0">
                                    <p:tmAbs val="0"/>
                                  </p:iterate>
                                  <p:childTnLst>
                                    <p:set>
                                      <p:cBhvr>
                                        <p:cTn id="21" fill="hold"/>
                                        <p:tgtEl>
                                          <p:spTgt spid="120">
                                            <p:txEl>
                                              <p:pRg st="1" end="1"/>
                                            </p:txEl>
                                          </p:spTgt>
                                        </p:tgtEl>
                                        <p:attrNameLst>
                                          <p:attrName>style.visibility</p:attrName>
                                        </p:attrNameLst>
                                      </p:cBhvr>
                                      <p:to>
                                        <p:strVal val="visible"/>
                                      </p:to>
                                    </p:set>
                                    <p:animEffect filter="fade" transition="in">
                                      <p:cBhvr>
                                        <p:cTn id="22" dur="1000"/>
                                        <p:tgtEl>
                                          <p:spTgt spid="120">
                                            <p:txEl>
                                              <p:pRg st="1" end="1"/>
                                            </p:txEl>
                                          </p:spTgt>
                                        </p:tgtEl>
                                      </p:cBhvr>
                                    </p:animEffect>
                                  </p:childTnLst>
                                </p:cTn>
                              </p:par>
                              <p:par>
                                <p:cTn id="23" presetClass="entr" nodeType="withEffect" presetSubtype="0" presetID="10" grpId="3" fill="hold">
                                  <p:stCondLst>
                                    <p:cond delay="0"/>
                                  </p:stCondLst>
                                  <p:iterate type="el" backwards="0">
                                    <p:tmAbs val="0"/>
                                  </p:iterate>
                                  <p:childTnLst>
                                    <p:set>
                                      <p:cBhvr>
                                        <p:cTn id="24" fill="hold"/>
                                        <p:tgtEl>
                                          <p:spTgt spid="120">
                                            <p:txEl>
                                              <p:pRg st="2" end="2"/>
                                            </p:txEl>
                                          </p:spTgt>
                                        </p:tgtEl>
                                        <p:attrNameLst>
                                          <p:attrName>style.visibility</p:attrName>
                                        </p:attrNameLst>
                                      </p:cBhvr>
                                      <p:to>
                                        <p:strVal val="visible"/>
                                      </p:to>
                                    </p:set>
                                    <p:animEffect filter="fade" transition="in">
                                      <p:cBhvr>
                                        <p:cTn id="25" dur="1000"/>
                                        <p:tgtEl>
                                          <p:spTgt spid="12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4" fill="hold">
                                  <p:stCondLst>
                                    <p:cond delay="0"/>
                                  </p:stCondLst>
                                  <p:iterate type="el" backwards="0">
                                    <p:tmAbs val="0"/>
                                  </p:iterate>
                                  <p:childTnLst>
                                    <p:set>
                                      <p:cBhvr>
                                        <p:cTn id="29" fill="hold"/>
                                        <p:tgtEl>
                                          <p:spTgt spid="123">
                                            <p:bg/>
                                          </p:spTgt>
                                        </p:tgtEl>
                                        <p:attrNameLst>
                                          <p:attrName>style.visibility</p:attrName>
                                        </p:attrNameLst>
                                      </p:cBhvr>
                                      <p:to>
                                        <p:strVal val="visible"/>
                                      </p:to>
                                    </p:set>
                                    <p:animEffect filter="fade" transition="in">
                                      <p:cBhvr>
                                        <p:cTn id="30" dur="1000"/>
                                        <p:tgtEl>
                                          <p:spTgt spid="123">
                                            <p:bg/>
                                          </p:spTgt>
                                        </p:tgtEl>
                                      </p:cBhvr>
                                    </p:animEffect>
                                  </p:childTnLst>
                                </p:cTn>
                              </p:par>
                              <p:par>
                                <p:cTn id="31" presetClass="entr" nodeType="withEffect" presetSubtype="0" presetID="10" grpId="4" fill="hold">
                                  <p:stCondLst>
                                    <p:cond delay="0"/>
                                  </p:stCondLst>
                                  <p:iterate type="el" backwards="0">
                                    <p:tmAbs val="0"/>
                                  </p:iterate>
                                  <p:childTnLst>
                                    <p:set>
                                      <p:cBhvr>
                                        <p:cTn id="32" fill="hold"/>
                                        <p:tgtEl>
                                          <p:spTgt spid="123">
                                            <p:txEl>
                                              <p:pRg st="0" end="0"/>
                                            </p:txEl>
                                          </p:spTgt>
                                        </p:tgtEl>
                                        <p:attrNameLst>
                                          <p:attrName>style.visibility</p:attrName>
                                        </p:attrNameLst>
                                      </p:cBhvr>
                                      <p:to>
                                        <p:strVal val="visible"/>
                                      </p:to>
                                    </p:set>
                                    <p:animEffect filter="fade" transition="in">
                                      <p:cBhvr>
                                        <p:cTn id="33" dur="1000"/>
                                        <p:tgtEl>
                                          <p:spTgt spid="123">
                                            <p:txEl>
                                              <p:pRg st="0" end="0"/>
                                            </p:txEl>
                                          </p:spTgt>
                                        </p:tgtEl>
                                      </p:cBhvr>
                                    </p:animEffect>
                                  </p:childTnLst>
                                </p:cTn>
                              </p:par>
                              <p:par>
                                <p:cTn id="34" presetClass="entr" nodeType="withEffect" presetSubtype="0" presetID="10" grpId="4" fill="hold">
                                  <p:stCondLst>
                                    <p:cond delay="0"/>
                                  </p:stCondLst>
                                  <p:iterate type="el" backwards="0">
                                    <p:tmAbs val="0"/>
                                  </p:iterate>
                                  <p:childTnLst>
                                    <p:set>
                                      <p:cBhvr>
                                        <p:cTn id="35" fill="hold"/>
                                        <p:tgtEl>
                                          <p:spTgt spid="123">
                                            <p:txEl>
                                              <p:pRg st="1" end="1"/>
                                            </p:txEl>
                                          </p:spTgt>
                                        </p:tgtEl>
                                        <p:attrNameLst>
                                          <p:attrName>style.visibility</p:attrName>
                                        </p:attrNameLst>
                                      </p:cBhvr>
                                      <p:to>
                                        <p:strVal val="visible"/>
                                      </p:to>
                                    </p:set>
                                    <p:animEffect filter="fade" transition="in">
                                      <p:cBhvr>
                                        <p:cTn id="36" dur="1000"/>
                                        <p:tgtEl>
                                          <p:spTgt spid="123">
                                            <p:txEl>
                                              <p:pRg st="1" end="1"/>
                                            </p:txEl>
                                          </p:spTgt>
                                        </p:tgtEl>
                                      </p:cBhvr>
                                    </p:animEffect>
                                  </p:childTnLst>
                                </p:cTn>
                              </p:par>
                              <p:par>
                                <p:cTn id="37" presetClass="entr" nodeType="withEffect" presetSubtype="0" presetID="10" grpId="4" fill="hold">
                                  <p:stCondLst>
                                    <p:cond delay="0"/>
                                  </p:stCondLst>
                                  <p:iterate type="el" backwards="0">
                                    <p:tmAbs val="0"/>
                                  </p:iterate>
                                  <p:childTnLst>
                                    <p:set>
                                      <p:cBhvr>
                                        <p:cTn id="38" fill="hold"/>
                                        <p:tgtEl>
                                          <p:spTgt spid="123">
                                            <p:txEl>
                                              <p:pRg st="2" end="2"/>
                                            </p:txEl>
                                          </p:spTgt>
                                        </p:tgtEl>
                                        <p:attrNameLst>
                                          <p:attrName>style.visibility</p:attrName>
                                        </p:attrNameLst>
                                      </p:cBhvr>
                                      <p:to>
                                        <p:strVal val="visible"/>
                                      </p:to>
                                    </p:set>
                                    <p:animEffect filter="fade" transition="in">
                                      <p:cBhvr>
                                        <p:cTn id="39" dur="1000"/>
                                        <p:tgtEl>
                                          <p:spTgt spid="12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ID="10" grpId="5" fill="hold">
                                  <p:stCondLst>
                                    <p:cond delay="0"/>
                                  </p:stCondLst>
                                  <p:iterate type="el" backwards="0">
                                    <p:tmAbs val="0"/>
                                  </p:iterate>
                                  <p:childTnLst>
                                    <p:set>
                                      <p:cBhvr>
                                        <p:cTn id="43" fill="hold"/>
                                        <p:tgtEl>
                                          <p:spTgt spid="124"/>
                                        </p:tgtEl>
                                        <p:attrNameLst>
                                          <p:attrName>style.visibility</p:attrName>
                                        </p:attrNameLst>
                                      </p:cBhvr>
                                      <p:to>
                                        <p:strVal val="visible"/>
                                      </p:to>
                                    </p:set>
                                    <p:animEffect filter="fade" transition="in">
                                      <p:cBhvr>
                                        <p:cTn id="44"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P build="p" bldLvl="1" animBg="1" rev="0" advAuto="0" spid="123" grpId="4"/>
      <p:bldP build="whole" bldLvl="1" animBg="1" rev="0" advAuto="0" spid="122" grpId="2"/>
      <p:bldP build="p" bldLvl="1" animBg="1" rev="0" advAuto="0" spid="120" grpId="3"/>
      <p:bldP build="whole" bldLvl="1" animBg="1" rev="0" advAuto="0" spid="124" grpId="5"/>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29" name="Título 1"/>
          <p:cNvSpPr txBox="1"/>
          <p:nvPr>
            <p:ph type="title"/>
          </p:nvPr>
        </p:nvSpPr>
        <p:spPr>
          <a:prstGeom prst="rect">
            <a:avLst/>
          </a:prstGeom>
        </p:spPr>
        <p:txBody>
          <a:bodyPr anchor="ctr"/>
          <a:lstStyle/>
          <a:p>
            <a:pPr/>
            <a:r>
              <a:t>Limitations of Off-Chip Prediction</a:t>
            </a:r>
          </a:p>
        </p:txBody>
      </p:sp>
      <p:sp>
        <p:nvSpPr>
          <p:cNvPr id="130"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1" name="Measuring Hermes’ inaccurate off-chip predictions:…"/>
          <p:cNvSpPr txBox="1"/>
          <p:nvPr>
            <p:ph type="body" sz="quarter" idx="1"/>
          </p:nvPr>
        </p:nvSpPr>
        <p:spPr>
          <a:xfrm>
            <a:off x="3605648" y="9002331"/>
            <a:ext cx="17602105" cy="2271385"/>
          </a:xfrm>
          <a:prstGeom prst="rect">
            <a:avLst/>
          </a:prstGeom>
        </p:spPr>
        <p:txBody>
          <a:bodyPr/>
          <a:lstStyle/>
          <a:p>
            <a:pPr marL="406908" indent="-406908" defTabSz="1627632">
              <a:spcBef>
                <a:spcPts val="1700"/>
              </a:spcBef>
              <a:defRPr sz="3559"/>
            </a:pPr>
            <a:r>
              <a:t>Measuring Hermes’ </a:t>
            </a:r>
            <a:r>
              <a:rPr b="1" u="sng"/>
              <a:t>inaccurate off-chip predictions</a:t>
            </a:r>
            <a:r>
              <a:t>:</a:t>
            </a:r>
          </a:p>
          <a:p>
            <a:pPr lvl="1" marL="813816" indent="-406908" defTabSz="1627632">
              <a:lnSpc>
                <a:spcPct val="120000"/>
              </a:lnSpc>
              <a:spcBef>
                <a:spcPts val="1700"/>
              </a:spcBef>
              <a:defRPr sz="3559"/>
            </a:pPr>
            <a:r>
              <a:t>42.2% of </a:t>
            </a:r>
            <a:r>
              <a:rPr b="1" u="sng"/>
              <a:t>off-chip</a:t>
            </a:r>
            <a:r>
              <a:t> predictions are inaccurate —&gt; hit in cache hierarchy</a:t>
            </a:r>
          </a:p>
          <a:p>
            <a:pPr lvl="1" marL="813816" indent="-406908" defTabSz="1627632">
              <a:lnSpc>
                <a:spcPct val="120000"/>
              </a:lnSpc>
              <a:spcBef>
                <a:spcPts val="1700"/>
              </a:spcBef>
              <a:defRPr sz="3559"/>
            </a:pPr>
            <a:r>
              <a:t>17.7% of total off-chip predictions are found in the </a:t>
            </a:r>
            <a:r>
              <a:rPr b="1" u="sng"/>
              <a:t>L1D</a:t>
            </a:r>
            <a:r>
              <a:t>.</a:t>
            </a:r>
          </a:p>
        </p:txBody>
      </p:sp>
      <p:pic>
        <p:nvPicPr>
          <p:cNvPr id="132" name="single_core_ipcp_offchip_mispredictions.pdf" descr="single_core_ipcp_offchip_mispredictions.pdf"/>
          <p:cNvPicPr>
            <a:picLocks noChangeAspect="1"/>
          </p:cNvPicPr>
          <p:nvPr/>
        </p:nvPicPr>
        <p:blipFill>
          <a:blip r:embed="rId4">
            <a:extLst/>
          </a:blip>
          <a:stretch>
            <a:fillRect/>
          </a:stretch>
        </p:blipFill>
        <p:spPr>
          <a:xfrm>
            <a:off x="3445780" y="3138708"/>
            <a:ext cx="17492440" cy="5405461"/>
          </a:xfrm>
          <a:prstGeom prst="rect">
            <a:avLst/>
          </a:prstGeom>
          <a:ln w="12700">
            <a:miter lim="400000"/>
          </a:ln>
        </p:spPr>
      </p:pic>
      <p:sp>
        <p:nvSpPr>
          <p:cNvPr id="133" name="Selectively delaying Hermes off-chip predictions until the L1D lookup is resolved has the potential to significantly reduce the number of useless DRAM transactions and deliver performance."/>
          <p:cNvSpPr/>
          <p:nvPr/>
        </p:nvSpPr>
        <p:spPr>
          <a:xfrm>
            <a:off x="-1" y="12106512"/>
            <a:ext cx="24384001" cy="157649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Selectively delaying Hermes off-chip predictions until the L1D lookup is resolved has the potential to significantly reduce the number of useless DRAM transactions and deliver performance.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fade" transition="in">
                                      <p:cBhvr>
                                        <p:cTn id="7" dur="1000"/>
                                        <p:tgtEl>
                                          <p:spTgt spid="132"/>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31">
                                            <p:bg/>
                                          </p:spTgt>
                                        </p:tgtEl>
                                        <p:attrNameLst>
                                          <p:attrName>style.visibility</p:attrName>
                                        </p:attrNameLst>
                                      </p:cBhvr>
                                      <p:to>
                                        <p:strVal val="visible"/>
                                      </p:to>
                                    </p:set>
                                    <p:animEffect filter="fade" transition="in">
                                      <p:cBhvr>
                                        <p:cTn id="11" dur="1000"/>
                                        <p:tgtEl>
                                          <p:spTgt spid="131">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131">
                                            <p:txEl>
                                              <p:pRg st="0" end="0"/>
                                            </p:txEl>
                                          </p:spTgt>
                                        </p:tgtEl>
                                        <p:attrNameLst>
                                          <p:attrName>style.visibility</p:attrName>
                                        </p:attrNameLst>
                                      </p:cBhvr>
                                      <p:to>
                                        <p:strVal val="visible"/>
                                      </p:to>
                                    </p:set>
                                    <p:animEffect filter="fade" transition="in">
                                      <p:cBhvr>
                                        <p:cTn id="14" dur="1000"/>
                                        <p:tgtEl>
                                          <p:spTgt spid="131">
                                            <p:txEl>
                                              <p:pRg st="0" end="0"/>
                                            </p:txEl>
                                          </p:spTgt>
                                        </p:tgtEl>
                                      </p:cBhvr>
                                    </p:animEffect>
                                  </p:childTnLst>
                                </p:cTn>
                              </p:par>
                              <p:par>
                                <p:cTn id="15" presetClass="entr" nodeType="withEffect" presetSubtype="0" presetID="10" grpId="2" fill="hold">
                                  <p:stCondLst>
                                    <p:cond delay="0"/>
                                  </p:stCondLst>
                                  <p:iterate type="el" backwards="0">
                                    <p:tmAbs val="0"/>
                                  </p:iterate>
                                  <p:childTnLst>
                                    <p:set>
                                      <p:cBhvr>
                                        <p:cTn id="16" fill="hold"/>
                                        <p:tgtEl>
                                          <p:spTgt spid="131">
                                            <p:txEl>
                                              <p:pRg st="1" end="1"/>
                                            </p:txEl>
                                          </p:spTgt>
                                        </p:tgtEl>
                                        <p:attrNameLst>
                                          <p:attrName>style.visibility</p:attrName>
                                        </p:attrNameLst>
                                      </p:cBhvr>
                                      <p:to>
                                        <p:strVal val="visible"/>
                                      </p:to>
                                    </p:set>
                                    <p:animEffect filter="fade" transition="in">
                                      <p:cBhvr>
                                        <p:cTn id="17" dur="1000"/>
                                        <p:tgtEl>
                                          <p:spTgt spid="131">
                                            <p:txEl>
                                              <p:pRg st="1" end="1"/>
                                            </p:txEl>
                                          </p:spTgt>
                                        </p:tgtEl>
                                      </p:cBhvr>
                                    </p:animEffect>
                                  </p:childTnLst>
                                </p:cTn>
                              </p:par>
                              <p:par>
                                <p:cTn id="18" presetClass="entr" nodeType="withEffect" presetSubtype="0" presetID="10" grpId="2" fill="hold">
                                  <p:stCondLst>
                                    <p:cond delay="0"/>
                                  </p:stCondLst>
                                  <p:iterate type="el" backwards="0">
                                    <p:tmAbs val="0"/>
                                  </p:iterate>
                                  <p:childTnLst>
                                    <p:set>
                                      <p:cBhvr>
                                        <p:cTn id="19" fill="hold"/>
                                        <p:tgtEl>
                                          <p:spTgt spid="131">
                                            <p:txEl>
                                              <p:pRg st="2" end="2"/>
                                            </p:txEl>
                                          </p:spTgt>
                                        </p:tgtEl>
                                        <p:attrNameLst>
                                          <p:attrName>style.visibility</p:attrName>
                                        </p:attrNameLst>
                                      </p:cBhvr>
                                      <p:to>
                                        <p:strVal val="visible"/>
                                      </p:to>
                                    </p:set>
                                    <p:animEffect filter="fade" transition="in">
                                      <p:cBhvr>
                                        <p:cTn id="20" dur="1000"/>
                                        <p:tgtEl>
                                          <p:spTgt spid="13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3" fill="hold">
                                  <p:stCondLst>
                                    <p:cond delay="0"/>
                                  </p:stCondLst>
                                  <p:iterate type="el" backwards="0">
                                    <p:tmAbs val="0"/>
                                  </p:iterate>
                                  <p:childTnLst>
                                    <p:set>
                                      <p:cBhvr>
                                        <p:cTn id="24" fill="hold"/>
                                        <p:tgtEl>
                                          <p:spTgt spid="133"/>
                                        </p:tgtEl>
                                        <p:attrNameLst>
                                          <p:attrName>style.visibility</p:attrName>
                                        </p:attrNameLst>
                                      </p:cBhvr>
                                      <p:to>
                                        <p:strVal val="visible"/>
                                      </p:to>
                                    </p:set>
                                    <p:animEffect filter="fade" transition="in">
                                      <p:cBhvr>
                                        <p:cTn id="25"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3"/>
      <p:bldP build="p" bldLvl="1" animBg="1" rev="0" advAuto="0" spid="131" grpId="2"/>
      <p:bldP build="whole" bldLvl="1" animBg="1" rev="0" advAuto="0" spid="13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38" name="Título 1"/>
          <p:cNvSpPr txBox="1"/>
          <p:nvPr>
            <p:ph type="title"/>
          </p:nvPr>
        </p:nvSpPr>
        <p:spPr>
          <a:prstGeom prst="rect">
            <a:avLst/>
          </a:prstGeom>
        </p:spPr>
        <p:txBody>
          <a:bodyPr anchor="ctr"/>
          <a:lstStyle/>
          <a:p>
            <a:pPr/>
            <a:r>
              <a:t>Hardware Prefetching &amp; Prefetch Filtering</a:t>
            </a:r>
          </a:p>
        </p:txBody>
      </p:sp>
      <p:sp>
        <p:nvSpPr>
          <p:cNvPr id="139"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0" name="Prefetchers proactively fetch blocks into caches before they are demanded by the core…"/>
          <p:cNvSpPr txBox="1"/>
          <p:nvPr>
            <p:ph type="body" sz="quarter" idx="1"/>
          </p:nvPr>
        </p:nvSpPr>
        <p:spPr>
          <a:xfrm>
            <a:off x="1207314" y="9049273"/>
            <a:ext cx="21969372" cy="2530239"/>
          </a:xfrm>
          <a:prstGeom prst="rect">
            <a:avLst/>
          </a:prstGeom>
        </p:spPr>
        <p:txBody>
          <a:bodyPr/>
          <a:lstStyle/>
          <a:p>
            <a:pPr/>
            <a:r>
              <a:t>Prefetchers proactively fetch blocks into caches before they are demanded by the core</a:t>
            </a:r>
          </a:p>
          <a:p>
            <a:pPr/>
            <a:r>
              <a:t>Not all prefetch requests are useful —&gt; Need to filter useless prefetch requests</a:t>
            </a:r>
          </a:p>
        </p:txBody>
      </p:sp>
      <p:sp>
        <p:nvSpPr>
          <p:cNvPr id="141" name="CORE"/>
          <p:cNvSpPr/>
          <p:nvPr/>
        </p:nvSpPr>
        <p:spPr>
          <a:xfrm>
            <a:off x="4486338" y="4697087"/>
            <a:ext cx="881173" cy="2530239"/>
          </a:xfrm>
          <a:prstGeom prst="roundRect">
            <a:avLst>
              <a:gd name="adj" fmla="val 21619"/>
            </a:avLst>
          </a:prstGeom>
          <a:gradFill>
            <a:gsLst>
              <a:gs pos="0">
                <a:srgbClr val="FF2600"/>
              </a:gs>
              <a:gs pos="48000">
                <a:srgbClr val="EA7365"/>
              </a:gs>
              <a:gs pos="100000">
                <a:srgbClr val="9C2B18"/>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CORE</a:t>
            </a:r>
          </a:p>
        </p:txBody>
      </p:sp>
      <p:sp>
        <p:nvSpPr>
          <p:cNvPr id="142" name="Ligne"/>
          <p:cNvSpPr/>
          <p:nvPr/>
        </p:nvSpPr>
        <p:spPr>
          <a:xfrm>
            <a:off x="5376234"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43" name="L1D"/>
          <p:cNvSpPr/>
          <p:nvPr/>
        </p:nvSpPr>
        <p:spPr>
          <a:xfrm>
            <a:off x="5980672" y="4844131"/>
            <a:ext cx="2223541" cy="2236152"/>
          </a:xfrm>
          <a:prstGeom prst="roundRect">
            <a:avLst>
              <a:gd name="adj" fmla="val 16544"/>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L1D</a:t>
            </a:r>
          </a:p>
        </p:txBody>
      </p:sp>
      <p:sp>
        <p:nvSpPr>
          <p:cNvPr id="144" name="Ligne"/>
          <p:cNvSpPr/>
          <p:nvPr/>
        </p:nvSpPr>
        <p:spPr>
          <a:xfrm>
            <a:off x="8202420"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45" name="L2C"/>
          <p:cNvSpPr/>
          <p:nvPr/>
        </p:nvSpPr>
        <p:spPr>
          <a:xfrm>
            <a:off x="8817374" y="4886693"/>
            <a:ext cx="2957791" cy="2151027"/>
          </a:xfrm>
          <a:prstGeom prst="roundRect">
            <a:avLst>
              <a:gd name="adj" fmla="val 16451"/>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L2C</a:t>
            </a:r>
          </a:p>
        </p:txBody>
      </p:sp>
      <p:sp>
        <p:nvSpPr>
          <p:cNvPr id="146" name="Ligne"/>
          <p:cNvSpPr/>
          <p:nvPr/>
        </p:nvSpPr>
        <p:spPr>
          <a:xfrm>
            <a:off x="11737509"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47" name="LLC"/>
          <p:cNvSpPr/>
          <p:nvPr/>
        </p:nvSpPr>
        <p:spPr>
          <a:xfrm>
            <a:off x="12388326" y="4886693"/>
            <a:ext cx="3622048" cy="2151027"/>
          </a:xfrm>
          <a:prstGeom prst="roundRect">
            <a:avLst>
              <a:gd name="adj" fmla="val 16451"/>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LLC</a:t>
            </a:r>
          </a:p>
        </p:txBody>
      </p:sp>
      <p:sp>
        <p:nvSpPr>
          <p:cNvPr id="148" name="Ligne"/>
          <p:cNvSpPr/>
          <p:nvPr/>
        </p:nvSpPr>
        <p:spPr>
          <a:xfrm>
            <a:off x="16029227"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49" name="DRAM"/>
          <p:cNvSpPr/>
          <p:nvPr/>
        </p:nvSpPr>
        <p:spPr>
          <a:xfrm>
            <a:off x="16680043" y="4697087"/>
            <a:ext cx="3217619" cy="2530239"/>
          </a:xfrm>
          <a:prstGeom prst="roundRect">
            <a:avLst>
              <a:gd name="adj" fmla="val 7529"/>
            </a:avLst>
          </a:prstGeom>
          <a:gradFill>
            <a:gsLst>
              <a:gs pos="0">
                <a:srgbClr val="0F396B"/>
              </a:gs>
              <a:gs pos="48000">
                <a:srgbClr val="609ED6"/>
              </a:gs>
              <a:gs pos="100000">
                <a:srgbClr val="1C67CA"/>
              </a:gs>
            </a:gsLst>
            <a:path>
              <a:fillToRect l="50000" t="101096" r="50000" b="-1096"/>
            </a:path>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DRAM</a:t>
            </a:r>
          </a:p>
        </p:txBody>
      </p:sp>
      <p:grpSp>
        <p:nvGrpSpPr>
          <p:cNvPr id="152" name="Grouper"/>
          <p:cNvGrpSpPr/>
          <p:nvPr/>
        </p:nvGrpSpPr>
        <p:grpSpPr>
          <a:xfrm>
            <a:off x="6480237" y="7035220"/>
            <a:ext cx="1151489" cy="1202841"/>
            <a:chOff x="0" y="0"/>
            <a:chExt cx="1151488" cy="1202839"/>
          </a:xfrm>
        </p:grpSpPr>
        <p:sp>
          <p:nvSpPr>
            <p:cNvPr id="150" name="Ligne"/>
            <p:cNvSpPr/>
            <p:nvPr/>
          </p:nvSpPr>
          <p:spPr>
            <a:xfrm flipV="1">
              <a:off x="575744" y="0"/>
              <a:ext cx="1" cy="656742"/>
            </a:xfrm>
            <a:prstGeom prst="line">
              <a:avLst/>
            </a:prstGeom>
            <a:noFill/>
            <a:ln w="50800" cap="flat">
              <a:solidFill>
                <a:srgbClr val="000000"/>
              </a:solidFill>
              <a:prstDash val="solid"/>
              <a:miter lim="400000"/>
              <a:headEnd type="triangle" w="med" len="med"/>
              <a:tailEnd type="triangle" w="med" len="med"/>
            </a:ln>
            <a:effectLst/>
          </p:spPr>
          <p:txBody>
            <a:bodyPr wrap="square" lIns="45719" tIns="45719" rIns="45719" bIns="45719" numCol="1" anchor="t">
              <a:noAutofit/>
            </a:bodyPr>
            <a:lstStyle/>
            <a:p>
              <a:pPr defTabSz="914400">
                <a:defRPr sz="1800">
                  <a:solidFill>
                    <a:srgbClr val="000000"/>
                  </a:solidFill>
                </a:defRPr>
              </a:pPr>
            </a:p>
          </p:txBody>
        </p:sp>
        <p:sp>
          <p:nvSpPr>
            <p:cNvPr id="151" name="PF"/>
            <p:cNvSpPr/>
            <p:nvPr/>
          </p:nvSpPr>
          <p:spPr>
            <a:xfrm>
              <a:off x="0" y="682160"/>
              <a:ext cx="1151489" cy="520680"/>
            </a:xfrm>
            <a:prstGeom prst="roundRect">
              <a:avLst>
                <a:gd name="adj" fmla="val 36587"/>
              </a:avLst>
            </a:prstGeom>
            <a:solidFill>
              <a:srgbClr val="AC0000"/>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defRPr b="1" sz="2300">
                  <a:solidFill>
                    <a:srgbClr val="FFFFFF"/>
                  </a:solidFill>
                </a:defRPr>
              </a:lvl1pPr>
            </a:lstStyle>
            <a:p>
              <a:pPr/>
              <a:r>
                <a:t>PF</a:t>
              </a:r>
            </a:p>
          </p:txBody>
        </p:sp>
      </p:grpSp>
      <p:grpSp>
        <p:nvGrpSpPr>
          <p:cNvPr id="155" name="Grouper"/>
          <p:cNvGrpSpPr/>
          <p:nvPr/>
        </p:nvGrpSpPr>
        <p:grpSpPr>
          <a:xfrm>
            <a:off x="9720525" y="7035220"/>
            <a:ext cx="1151489" cy="1202841"/>
            <a:chOff x="0" y="0"/>
            <a:chExt cx="1151488" cy="1202839"/>
          </a:xfrm>
        </p:grpSpPr>
        <p:sp>
          <p:nvSpPr>
            <p:cNvPr id="153" name="Ligne"/>
            <p:cNvSpPr/>
            <p:nvPr/>
          </p:nvSpPr>
          <p:spPr>
            <a:xfrm flipV="1">
              <a:off x="575744" y="0"/>
              <a:ext cx="1" cy="656742"/>
            </a:xfrm>
            <a:prstGeom prst="line">
              <a:avLst/>
            </a:prstGeom>
            <a:noFill/>
            <a:ln w="50800" cap="flat">
              <a:solidFill>
                <a:srgbClr val="000000"/>
              </a:solidFill>
              <a:prstDash val="solid"/>
              <a:miter lim="400000"/>
              <a:headEnd type="triangle" w="med" len="med"/>
              <a:tailEnd type="triangle" w="med" len="med"/>
            </a:ln>
            <a:effectLst/>
          </p:spPr>
          <p:txBody>
            <a:bodyPr wrap="square" lIns="45719" tIns="45719" rIns="45719" bIns="45719" numCol="1" anchor="t">
              <a:noAutofit/>
            </a:bodyPr>
            <a:lstStyle/>
            <a:p>
              <a:pPr defTabSz="914400">
                <a:defRPr sz="1800">
                  <a:solidFill>
                    <a:srgbClr val="000000"/>
                  </a:solidFill>
                </a:defRPr>
              </a:pPr>
            </a:p>
          </p:txBody>
        </p:sp>
        <p:sp>
          <p:nvSpPr>
            <p:cNvPr id="154" name="PF"/>
            <p:cNvSpPr/>
            <p:nvPr/>
          </p:nvSpPr>
          <p:spPr>
            <a:xfrm>
              <a:off x="0" y="682160"/>
              <a:ext cx="1151489" cy="520680"/>
            </a:xfrm>
            <a:prstGeom prst="roundRect">
              <a:avLst>
                <a:gd name="adj" fmla="val 36587"/>
              </a:avLst>
            </a:prstGeom>
            <a:solidFill>
              <a:srgbClr val="AC0000"/>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defRPr b="1" sz="2300">
                  <a:solidFill>
                    <a:srgbClr val="FFFFFF"/>
                  </a:solidFill>
                </a:defRPr>
              </a:lvl1pPr>
            </a:lstStyle>
            <a:p>
              <a:pPr/>
              <a:r>
                <a:t>PF</a:t>
              </a:r>
            </a:p>
          </p:txBody>
        </p:sp>
      </p:grpSp>
      <p:grpSp>
        <p:nvGrpSpPr>
          <p:cNvPr id="158" name="Grouper"/>
          <p:cNvGrpSpPr/>
          <p:nvPr/>
        </p:nvGrpSpPr>
        <p:grpSpPr>
          <a:xfrm>
            <a:off x="13623605" y="7035220"/>
            <a:ext cx="1151490" cy="1202841"/>
            <a:chOff x="0" y="0"/>
            <a:chExt cx="1151488" cy="1202839"/>
          </a:xfrm>
        </p:grpSpPr>
        <p:sp>
          <p:nvSpPr>
            <p:cNvPr id="156" name="Ligne"/>
            <p:cNvSpPr/>
            <p:nvPr/>
          </p:nvSpPr>
          <p:spPr>
            <a:xfrm flipV="1">
              <a:off x="575744" y="0"/>
              <a:ext cx="1" cy="656742"/>
            </a:xfrm>
            <a:prstGeom prst="line">
              <a:avLst/>
            </a:prstGeom>
            <a:noFill/>
            <a:ln w="50800" cap="flat">
              <a:solidFill>
                <a:srgbClr val="000000"/>
              </a:solidFill>
              <a:prstDash val="solid"/>
              <a:miter lim="400000"/>
              <a:headEnd type="triangle" w="med" len="med"/>
              <a:tailEnd type="triangle" w="med" len="med"/>
            </a:ln>
            <a:effectLst/>
          </p:spPr>
          <p:txBody>
            <a:bodyPr wrap="square" lIns="45719" tIns="45719" rIns="45719" bIns="45719" numCol="1" anchor="t">
              <a:noAutofit/>
            </a:bodyPr>
            <a:lstStyle/>
            <a:p>
              <a:pPr defTabSz="914400">
                <a:defRPr sz="1800">
                  <a:solidFill>
                    <a:srgbClr val="000000"/>
                  </a:solidFill>
                </a:defRPr>
              </a:pPr>
            </a:p>
          </p:txBody>
        </p:sp>
        <p:sp>
          <p:nvSpPr>
            <p:cNvPr id="157" name="PF"/>
            <p:cNvSpPr/>
            <p:nvPr/>
          </p:nvSpPr>
          <p:spPr>
            <a:xfrm>
              <a:off x="0" y="682160"/>
              <a:ext cx="1151489" cy="520680"/>
            </a:xfrm>
            <a:prstGeom prst="roundRect">
              <a:avLst>
                <a:gd name="adj" fmla="val 36587"/>
              </a:avLst>
            </a:prstGeom>
            <a:solidFill>
              <a:srgbClr val="AC0000"/>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defRPr b="1" sz="2300">
                  <a:solidFill>
                    <a:srgbClr val="FFFFFF"/>
                  </a:solidFill>
                </a:defRPr>
              </a:lvl1pPr>
            </a:lstStyle>
            <a:p>
              <a:pPr/>
              <a:r>
                <a:t>PF</a:t>
              </a:r>
            </a:p>
          </p:txBody>
        </p:sp>
      </p:grpSp>
      <p:sp>
        <p:nvSpPr>
          <p:cNvPr id="159" name="Is PFR useful?"/>
          <p:cNvSpPr txBox="1"/>
          <p:nvPr/>
        </p:nvSpPr>
        <p:spPr>
          <a:xfrm>
            <a:off x="7162971" y="7121238"/>
            <a:ext cx="1572873" cy="4495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sz="1800"/>
            </a:lvl1pPr>
          </a:lstStyle>
          <a:p>
            <a:pPr/>
            <a:r>
              <a:t>Is PFR useful?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500"/>
                                  </p:stCondLst>
                                  <p:iterate type="el" backwards="0">
                                    <p:tmAbs val="0"/>
                                  </p:iterate>
                                  <p:childTnLst>
                                    <p:set>
                                      <p:cBhvr>
                                        <p:cTn id="6" fill="hold"/>
                                        <p:tgtEl>
                                          <p:spTgt spid="140">
                                            <p:bg/>
                                          </p:spTgt>
                                        </p:tgtEl>
                                        <p:attrNameLst>
                                          <p:attrName>style.visibility</p:attrName>
                                        </p:attrNameLst>
                                      </p:cBhvr>
                                      <p:to>
                                        <p:strVal val="visible"/>
                                      </p:to>
                                    </p:set>
                                    <p:animEffect filter="fade" transition="in">
                                      <p:cBhvr>
                                        <p:cTn id="7" dur="1000"/>
                                        <p:tgtEl>
                                          <p:spTgt spid="140">
                                            <p:bg/>
                                          </p:spTgt>
                                        </p:tgtEl>
                                      </p:cBhvr>
                                    </p:animEffect>
                                  </p:childTnLst>
                                </p:cTn>
                              </p:par>
                              <p:par>
                                <p:cTn id="8" presetClass="entr" nodeType="withEffect" presetSubtype="0" presetID="10" grpId="1" fill="hold">
                                  <p:stCondLst>
                                    <p:cond delay="500"/>
                                  </p:stCondLst>
                                  <p:iterate type="el" backwards="0">
                                    <p:tmAbs val="0"/>
                                  </p:iterate>
                                  <p:childTnLst>
                                    <p:set>
                                      <p:cBhvr>
                                        <p:cTn id="9" fill="hold"/>
                                        <p:tgtEl>
                                          <p:spTgt spid="140">
                                            <p:txEl>
                                              <p:pRg st="0" end="0"/>
                                            </p:txEl>
                                          </p:spTgt>
                                        </p:tgtEl>
                                        <p:attrNameLst>
                                          <p:attrName>style.visibility</p:attrName>
                                        </p:attrNameLst>
                                      </p:cBhvr>
                                      <p:to>
                                        <p:strVal val="visible"/>
                                      </p:to>
                                    </p:set>
                                    <p:animEffect filter="fade" transition="in">
                                      <p:cBhvr>
                                        <p:cTn id="10" dur="1000"/>
                                        <p:tgtEl>
                                          <p:spTgt spid="140">
                                            <p:txEl>
                                              <p:pRg st="0" end="0"/>
                                            </p:txEl>
                                          </p:spTgt>
                                        </p:tgtEl>
                                      </p:cBhvr>
                                    </p:animEffect>
                                  </p:childTnLst>
                                </p:cTn>
                              </p:par>
                            </p:childTnLst>
                          </p:cTn>
                        </p:par>
                        <p:par>
                          <p:cTn id="11" fill="hold">
                            <p:stCondLst>
                              <p:cond delay="1500"/>
                            </p:stCondLst>
                            <p:childTnLst>
                              <p:par>
                                <p:cTn id="12" presetClass="entr" nodeType="afterEffect" presetSubtype="2" presetID="2" grpId="2" fill="hold">
                                  <p:stCondLst>
                                    <p:cond delay="0"/>
                                  </p:stCondLst>
                                  <p:iterate type="el" backwards="0">
                                    <p:tmAbs val="0"/>
                                  </p:iterate>
                                  <p:childTnLst>
                                    <p:set>
                                      <p:cBhvr>
                                        <p:cTn id="13" fill="hold"/>
                                        <p:tgtEl>
                                          <p:spTgt spid="141"/>
                                        </p:tgtEl>
                                        <p:attrNameLst>
                                          <p:attrName>style.visibility</p:attrName>
                                        </p:attrNameLst>
                                      </p:cBhvr>
                                      <p:to>
                                        <p:strVal val="visible"/>
                                      </p:to>
                                    </p:set>
                                    <p:anim calcmode="lin" valueType="num">
                                      <p:cBhvr>
                                        <p:cTn id="14" dur="1000" fill="hold"/>
                                        <p:tgtEl>
                                          <p:spTgt spid="141"/>
                                        </p:tgtEl>
                                        <p:attrNameLst>
                                          <p:attrName>ppt_x</p:attrName>
                                        </p:attrNameLst>
                                      </p:cBhvr>
                                      <p:tavLst>
                                        <p:tav tm="0">
                                          <p:val>
                                            <p:strVal val="1+#ppt_w/2"/>
                                          </p:val>
                                        </p:tav>
                                        <p:tav tm="100000">
                                          <p:val>
                                            <p:strVal val="#ppt_x"/>
                                          </p:val>
                                        </p:tav>
                                      </p:tavLst>
                                    </p:anim>
                                    <p:anim calcmode="lin" valueType="num">
                                      <p:cBhvr>
                                        <p:cTn id="15" dur="1000" fill="hold"/>
                                        <p:tgtEl>
                                          <p:spTgt spid="141"/>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Class="entr" nodeType="afterEffect" presetSubtype="2" presetID="2" grpId="3" fill="hold">
                                  <p:stCondLst>
                                    <p:cond delay="0"/>
                                  </p:stCondLst>
                                  <p:iterate type="el" backwards="0">
                                    <p:tmAbs val="0"/>
                                  </p:iterate>
                                  <p:childTnLst>
                                    <p:set>
                                      <p:cBhvr>
                                        <p:cTn id="18" fill="hold"/>
                                        <p:tgtEl>
                                          <p:spTgt spid="142"/>
                                        </p:tgtEl>
                                        <p:attrNameLst>
                                          <p:attrName>style.visibility</p:attrName>
                                        </p:attrNameLst>
                                      </p:cBhvr>
                                      <p:to>
                                        <p:strVal val="visible"/>
                                      </p:to>
                                    </p:set>
                                    <p:anim calcmode="lin" valueType="num">
                                      <p:cBhvr>
                                        <p:cTn id="19" dur="1000" fill="hold"/>
                                        <p:tgtEl>
                                          <p:spTgt spid="142"/>
                                        </p:tgtEl>
                                        <p:attrNameLst>
                                          <p:attrName>ppt_x</p:attrName>
                                        </p:attrNameLst>
                                      </p:cBhvr>
                                      <p:tavLst>
                                        <p:tav tm="0">
                                          <p:val>
                                            <p:strVal val="1+#ppt_w/2"/>
                                          </p:val>
                                        </p:tav>
                                        <p:tav tm="100000">
                                          <p:val>
                                            <p:strVal val="#ppt_x"/>
                                          </p:val>
                                        </p:tav>
                                      </p:tavLst>
                                    </p:anim>
                                    <p:anim calcmode="lin" valueType="num">
                                      <p:cBhvr>
                                        <p:cTn id="20" dur="1000" fill="hold"/>
                                        <p:tgtEl>
                                          <p:spTgt spid="142"/>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Class="entr" nodeType="afterEffect" presetSubtype="2" presetID="2" grpId="4" fill="hold">
                                  <p:stCondLst>
                                    <p:cond delay="0"/>
                                  </p:stCondLst>
                                  <p:iterate type="el" backwards="0">
                                    <p:tmAbs val="0"/>
                                  </p:iterate>
                                  <p:childTnLst>
                                    <p:set>
                                      <p:cBhvr>
                                        <p:cTn id="23" fill="hold"/>
                                        <p:tgtEl>
                                          <p:spTgt spid="143"/>
                                        </p:tgtEl>
                                        <p:attrNameLst>
                                          <p:attrName>style.visibility</p:attrName>
                                        </p:attrNameLst>
                                      </p:cBhvr>
                                      <p:to>
                                        <p:strVal val="visible"/>
                                      </p:to>
                                    </p:set>
                                    <p:anim calcmode="lin" valueType="num">
                                      <p:cBhvr>
                                        <p:cTn id="24" dur="1000" fill="hold"/>
                                        <p:tgtEl>
                                          <p:spTgt spid="143"/>
                                        </p:tgtEl>
                                        <p:attrNameLst>
                                          <p:attrName>ppt_x</p:attrName>
                                        </p:attrNameLst>
                                      </p:cBhvr>
                                      <p:tavLst>
                                        <p:tav tm="0">
                                          <p:val>
                                            <p:strVal val="1+#ppt_w/2"/>
                                          </p:val>
                                        </p:tav>
                                        <p:tav tm="100000">
                                          <p:val>
                                            <p:strVal val="#ppt_x"/>
                                          </p:val>
                                        </p:tav>
                                      </p:tavLst>
                                    </p:anim>
                                    <p:anim calcmode="lin" valueType="num">
                                      <p:cBhvr>
                                        <p:cTn id="25" dur="1000" fill="hold"/>
                                        <p:tgtEl>
                                          <p:spTgt spid="143"/>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Class="entr" nodeType="afterEffect" presetSubtype="2" presetID="2" grpId="5" fill="hold">
                                  <p:stCondLst>
                                    <p:cond delay="0"/>
                                  </p:stCondLst>
                                  <p:iterate type="el" backwards="0">
                                    <p:tmAbs val="0"/>
                                  </p:iterate>
                                  <p:childTnLst>
                                    <p:set>
                                      <p:cBhvr>
                                        <p:cTn id="28" fill="hold"/>
                                        <p:tgtEl>
                                          <p:spTgt spid="144"/>
                                        </p:tgtEl>
                                        <p:attrNameLst>
                                          <p:attrName>style.visibility</p:attrName>
                                        </p:attrNameLst>
                                      </p:cBhvr>
                                      <p:to>
                                        <p:strVal val="visible"/>
                                      </p:to>
                                    </p:set>
                                    <p:anim calcmode="lin" valueType="num">
                                      <p:cBhvr>
                                        <p:cTn id="29" dur="1000" fill="hold"/>
                                        <p:tgtEl>
                                          <p:spTgt spid="144"/>
                                        </p:tgtEl>
                                        <p:attrNameLst>
                                          <p:attrName>ppt_x</p:attrName>
                                        </p:attrNameLst>
                                      </p:cBhvr>
                                      <p:tavLst>
                                        <p:tav tm="0">
                                          <p:val>
                                            <p:strVal val="1+#ppt_w/2"/>
                                          </p:val>
                                        </p:tav>
                                        <p:tav tm="100000">
                                          <p:val>
                                            <p:strVal val="#ppt_x"/>
                                          </p:val>
                                        </p:tav>
                                      </p:tavLst>
                                    </p:anim>
                                    <p:anim calcmode="lin" valueType="num">
                                      <p:cBhvr>
                                        <p:cTn id="30" dur="1000" fill="hold"/>
                                        <p:tgtEl>
                                          <p:spTgt spid="144"/>
                                        </p:tgtEl>
                                        <p:attrNameLst>
                                          <p:attrName>ppt_y</p:attrName>
                                        </p:attrNameLst>
                                      </p:cBhvr>
                                      <p:tavLst>
                                        <p:tav tm="0">
                                          <p:val>
                                            <p:strVal val="#ppt_y"/>
                                          </p:val>
                                        </p:tav>
                                        <p:tav tm="100000">
                                          <p:val>
                                            <p:strVal val="#ppt_y"/>
                                          </p:val>
                                        </p:tav>
                                      </p:tavLst>
                                    </p:anim>
                                  </p:childTnLst>
                                </p:cTn>
                              </p:par>
                            </p:childTnLst>
                          </p:cTn>
                        </p:par>
                        <p:par>
                          <p:cTn id="31" fill="hold">
                            <p:stCondLst>
                              <p:cond delay="5500"/>
                            </p:stCondLst>
                            <p:childTnLst>
                              <p:par>
                                <p:cTn id="32" presetClass="entr" nodeType="afterEffect" presetSubtype="2" presetID="2" grpId="6" fill="hold">
                                  <p:stCondLst>
                                    <p:cond delay="0"/>
                                  </p:stCondLst>
                                  <p:iterate type="el" backwards="0">
                                    <p:tmAbs val="0"/>
                                  </p:iterate>
                                  <p:childTnLst>
                                    <p:set>
                                      <p:cBhvr>
                                        <p:cTn id="33" fill="hold"/>
                                        <p:tgtEl>
                                          <p:spTgt spid="145"/>
                                        </p:tgtEl>
                                        <p:attrNameLst>
                                          <p:attrName>style.visibility</p:attrName>
                                        </p:attrNameLst>
                                      </p:cBhvr>
                                      <p:to>
                                        <p:strVal val="visible"/>
                                      </p:to>
                                    </p:set>
                                    <p:anim calcmode="lin" valueType="num">
                                      <p:cBhvr>
                                        <p:cTn id="34" dur="1000" fill="hold"/>
                                        <p:tgtEl>
                                          <p:spTgt spid="145"/>
                                        </p:tgtEl>
                                        <p:attrNameLst>
                                          <p:attrName>ppt_x</p:attrName>
                                        </p:attrNameLst>
                                      </p:cBhvr>
                                      <p:tavLst>
                                        <p:tav tm="0">
                                          <p:val>
                                            <p:strVal val="1+#ppt_w/2"/>
                                          </p:val>
                                        </p:tav>
                                        <p:tav tm="100000">
                                          <p:val>
                                            <p:strVal val="#ppt_x"/>
                                          </p:val>
                                        </p:tav>
                                      </p:tavLst>
                                    </p:anim>
                                    <p:anim calcmode="lin" valueType="num">
                                      <p:cBhvr>
                                        <p:cTn id="35" dur="1000" fill="hold"/>
                                        <p:tgtEl>
                                          <p:spTgt spid="145"/>
                                        </p:tgtEl>
                                        <p:attrNameLst>
                                          <p:attrName>ppt_y</p:attrName>
                                        </p:attrNameLst>
                                      </p:cBhvr>
                                      <p:tavLst>
                                        <p:tav tm="0">
                                          <p:val>
                                            <p:strVal val="#ppt_y"/>
                                          </p:val>
                                        </p:tav>
                                        <p:tav tm="100000">
                                          <p:val>
                                            <p:strVal val="#ppt_y"/>
                                          </p:val>
                                        </p:tav>
                                      </p:tavLst>
                                    </p:anim>
                                  </p:childTnLst>
                                </p:cTn>
                              </p:par>
                            </p:childTnLst>
                          </p:cTn>
                        </p:par>
                        <p:par>
                          <p:cTn id="36" fill="hold">
                            <p:stCondLst>
                              <p:cond delay="6500"/>
                            </p:stCondLst>
                            <p:childTnLst>
                              <p:par>
                                <p:cTn id="37" presetClass="entr" nodeType="afterEffect" presetSubtype="2" presetID="2" grpId="7" fill="hold">
                                  <p:stCondLst>
                                    <p:cond delay="0"/>
                                  </p:stCondLst>
                                  <p:iterate type="el" backwards="0">
                                    <p:tmAbs val="0"/>
                                  </p:iterate>
                                  <p:childTnLst>
                                    <p:set>
                                      <p:cBhvr>
                                        <p:cTn id="38" fill="hold"/>
                                        <p:tgtEl>
                                          <p:spTgt spid="146"/>
                                        </p:tgtEl>
                                        <p:attrNameLst>
                                          <p:attrName>style.visibility</p:attrName>
                                        </p:attrNameLst>
                                      </p:cBhvr>
                                      <p:to>
                                        <p:strVal val="visible"/>
                                      </p:to>
                                    </p:set>
                                    <p:anim calcmode="lin" valueType="num">
                                      <p:cBhvr>
                                        <p:cTn id="39" dur="1000" fill="hold"/>
                                        <p:tgtEl>
                                          <p:spTgt spid="146"/>
                                        </p:tgtEl>
                                        <p:attrNameLst>
                                          <p:attrName>ppt_x</p:attrName>
                                        </p:attrNameLst>
                                      </p:cBhvr>
                                      <p:tavLst>
                                        <p:tav tm="0">
                                          <p:val>
                                            <p:strVal val="1+#ppt_w/2"/>
                                          </p:val>
                                        </p:tav>
                                        <p:tav tm="100000">
                                          <p:val>
                                            <p:strVal val="#ppt_x"/>
                                          </p:val>
                                        </p:tav>
                                      </p:tavLst>
                                    </p:anim>
                                    <p:anim calcmode="lin" valueType="num">
                                      <p:cBhvr>
                                        <p:cTn id="40" dur="1000" fill="hold"/>
                                        <p:tgtEl>
                                          <p:spTgt spid="146"/>
                                        </p:tgtEl>
                                        <p:attrNameLst>
                                          <p:attrName>ppt_y</p:attrName>
                                        </p:attrNameLst>
                                      </p:cBhvr>
                                      <p:tavLst>
                                        <p:tav tm="0">
                                          <p:val>
                                            <p:strVal val="#ppt_y"/>
                                          </p:val>
                                        </p:tav>
                                        <p:tav tm="100000">
                                          <p:val>
                                            <p:strVal val="#ppt_y"/>
                                          </p:val>
                                        </p:tav>
                                      </p:tavLst>
                                    </p:anim>
                                  </p:childTnLst>
                                </p:cTn>
                              </p:par>
                            </p:childTnLst>
                          </p:cTn>
                        </p:par>
                        <p:par>
                          <p:cTn id="41" fill="hold">
                            <p:stCondLst>
                              <p:cond delay="7500"/>
                            </p:stCondLst>
                            <p:childTnLst>
                              <p:par>
                                <p:cTn id="42" presetClass="entr" nodeType="afterEffect" presetSubtype="2" presetID="2" grpId="8" fill="hold">
                                  <p:stCondLst>
                                    <p:cond delay="0"/>
                                  </p:stCondLst>
                                  <p:iterate type="el" backwards="0">
                                    <p:tmAbs val="0"/>
                                  </p:iterate>
                                  <p:childTnLst>
                                    <p:set>
                                      <p:cBhvr>
                                        <p:cTn id="43" fill="hold"/>
                                        <p:tgtEl>
                                          <p:spTgt spid="147"/>
                                        </p:tgtEl>
                                        <p:attrNameLst>
                                          <p:attrName>style.visibility</p:attrName>
                                        </p:attrNameLst>
                                      </p:cBhvr>
                                      <p:to>
                                        <p:strVal val="visible"/>
                                      </p:to>
                                    </p:set>
                                    <p:anim calcmode="lin" valueType="num">
                                      <p:cBhvr>
                                        <p:cTn id="44" dur="1000" fill="hold"/>
                                        <p:tgtEl>
                                          <p:spTgt spid="147"/>
                                        </p:tgtEl>
                                        <p:attrNameLst>
                                          <p:attrName>ppt_x</p:attrName>
                                        </p:attrNameLst>
                                      </p:cBhvr>
                                      <p:tavLst>
                                        <p:tav tm="0">
                                          <p:val>
                                            <p:strVal val="1+#ppt_w/2"/>
                                          </p:val>
                                        </p:tav>
                                        <p:tav tm="100000">
                                          <p:val>
                                            <p:strVal val="#ppt_x"/>
                                          </p:val>
                                        </p:tav>
                                      </p:tavLst>
                                    </p:anim>
                                    <p:anim calcmode="lin" valueType="num">
                                      <p:cBhvr>
                                        <p:cTn id="45" dur="1000" fill="hold"/>
                                        <p:tgtEl>
                                          <p:spTgt spid="147"/>
                                        </p:tgtEl>
                                        <p:attrNameLst>
                                          <p:attrName>ppt_y</p:attrName>
                                        </p:attrNameLst>
                                      </p:cBhvr>
                                      <p:tavLst>
                                        <p:tav tm="0">
                                          <p:val>
                                            <p:strVal val="#ppt_y"/>
                                          </p:val>
                                        </p:tav>
                                        <p:tav tm="100000">
                                          <p:val>
                                            <p:strVal val="#ppt_y"/>
                                          </p:val>
                                        </p:tav>
                                      </p:tavLst>
                                    </p:anim>
                                  </p:childTnLst>
                                </p:cTn>
                              </p:par>
                            </p:childTnLst>
                          </p:cTn>
                        </p:par>
                        <p:par>
                          <p:cTn id="46" fill="hold">
                            <p:stCondLst>
                              <p:cond delay="8500"/>
                            </p:stCondLst>
                            <p:childTnLst>
                              <p:par>
                                <p:cTn id="47" presetClass="entr" nodeType="afterEffect" presetSubtype="2" presetID="2" grpId="9" fill="hold">
                                  <p:stCondLst>
                                    <p:cond delay="0"/>
                                  </p:stCondLst>
                                  <p:iterate type="el" backwards="0">
                                    <p:tmAbs val="0"/>
                                  </p:iterate>
                                  <p:childTnLst>
                                    <p:set>
                                      <p:cBhvr>
                                        <p:cTn id="48" fill="hold"/>
                                        <p:tgtEl>
                                          <p:spTgt spid="148"/>
                                        </p:tgtEl>
                                        <p:attrNameLst>
                                          <p:attrName>style.visibility</p:attrName>
                                        </p:attrNameLst>
                                      </p:cBhvr>
                                      <p:to>
                                        <p:strVal val="visible"/>
                                      </p:to>
                                    </p:set>
                                    <p:anim calcmode="lin" valueType="num">
                                      <p:cBhvr>
                                        <p:cTn id="49" dur="1000" fill="hold"/>
                                        <p:tgtEl>
                                          <p:spTgt spid="148"/>
                                        </p:tgtEl>
                                        <p:attrNameLst>
                                          <p:attrName>ppt_x</p:attrName>
                                        </p:attrNameLst>
                                      </p:cBhvr>
                                      <p:tavLst>
                                        <p:tav tm="0">
                                          <p:val>
                                            <p:strVal val="1+#ppt_w/2"/>
                                          </p:val>
                                        </p:tav>
                                        <p:tav tm="100000">
                                          <p:val>
                                            <p:strVal val="#ppt_x"/>
                                          </p:val>
                                        </p:tav>
                                      </p:tavLst>
                                    </p:anim>
                                    <p:anim calcmode="lin" valueType="num">
                                      <p:cBhvr>
                                        <p:cTn id="50" dur="1000" fill="hold"/>
                                        <p:tgtEl>
                                          <p:spTgt spid="148"/>
                                        </p:tgtEl>
                                        <p:attrNameLst>
                                          <p:attrName>ppt_y</p:attrName>
                                        </p:attrNameLst>
                                      </p:cBhvr>
                                      <p:tavLst>
                                        <p:tav tm="0">
                                          <p:val>
                                            <p:strVal val="#ppt_y"/>
                                          </p:val>
                                        </p:tav>
                                        <p:tav tm="100000">
                                          <p:val>
                                            <p:strVal val="#ppt_y"/>
                                          </p:val>
                                        </p:tav>
                                      </p:tavLst>
                                    </p:anim>
                                  </p:childTnLst>
                                </p:cTn>
                              </p:par>
                            </p:childTnLst>
                          </p:cTn>
                        </p:par>
                        <p:par>
                          <p:cTn id="51" fill="hold">
                            <p:stCondLst>
                              <p:cond delay="9500"/>
                            </p:stCondLst>
                            <p:childTnLst>
                              <p:par>
                                <p:cTn id="52" presetClass="entr" nodeType="afterEffect" presetSubtype="2" presetID="2" grpId="10" fill="hold">
                                  <p:stCondLst>
                                    <p:cond delay="0"/>
                                  </p:stCondLst>
                                  <p:iterate type="el" backwards="0">
                                    <p:tmAbs val="0"/>
                                  </p:iterate>
                                  <p:childTnLst>
                                    <p:set>
                                      <p:cBhvr>
                                        <p:cTn id="53" fill="hold"/>
                                        <p:tgtEl>
                                          <p:spTgt spid="149"/>
                                        </p:tgtEl>
                                        <p:attrNameLst>
                                          <p:attrName>style.visibility</p:attrName>
                                        </p:attrNameLst>
                                      </p:cBhvr>
                                      <p:to>
                                        <p:strVal val="visible"/>
                                      </p:to>
                                    </p:set>
                                    <p:anim calcmode="lin" valueType="num">
                                      <p:cBhvr>
                                        <p:cTn id="54" dur="1000" fill="hold"/>
                                        <p:tgtEl>
                                          <p:spTgt spid="149"/>
                                        </p:tgtEl>
                                        <p:attrNameLst>
                                          <p:attrName>ppt_x</p:attrName>
                                        </p:attrNameLst>
                                      </p:cBhvr>
                                      <p:tavLst>
                                        <p:tav tm="0">
                                          <p:val>
                                            <p:strVal val="1+#ppt_w/2"/>
                                          </p:val>
                                        </p:tav>
                                        <p:tav tm="100000">
                                          <p:val>
                                            <p:strVal val="#ppt_x"/>
                                          </p:val>
                                        </p:tav>
                                      </p:tavLst>
                                    </p:anim>
                                    <p:anim calcmode="lin" valueType="num">
                                      <p:cBhvr>
                                        <p:cTn id="55" dur="1000" fill="hold"/>
                                        <p:tgtEl>
                                          <p:spTgt spid="149"/>
                                        </p:tgtEl>
                                        <p:attrNameLst>
                                          <p:attrName>ppt_y</p:attrName>
                                        </p:attrNameLst>
                                      </p:cBhvr>
                                      <p:tavLst>
                                        <p:tav tm="0">
                                          <p:val>
                                            <p:strVal val="#ppt_y"/>
                                          </p:val>
                                        </p:tav>
                                        <p:tav tm="100000">
                                          <p:val>
                                            <p:strVal val="#ppt_y"/>
                                          </p:val>
                                        </p:tav>
                                      </p:tavLst>
                                    </p:anim>
                                  </p:childTnLst>
                                </p:cTn>
                              </p:par>
                            </p:childTnLst>
                          </p:cTn>
                        </p:par>
                        <p:par>
                          <p:cTn id="56" fill="hold">
                            <p:stCondLst>
                              <p:cond delay="10500"/>
                            </p:stCondLst>
                            <p:childTnLst>
                              <p:par>
                                <p:cTn id="57" presetClass="entr" nodeType="afterEffect" presetSubtype="8" presetID="2" grpId="11" fill="hold">
                                  <p:stCondLst>
                                    <p:cond delay="0"/>
                                  </p:stCondLst>
                                  <p:iterate type="el" backwards="0">
                                    <p:tmAbs val="0"/>
                                  </p:iterate>
                                  <p:childTnLst>
                                    <p:set>
                                      <p:cBhvr>
                                        <p:cTn id="58" fill="hold"/>
                                        <p:tgtEl>
                                          <p:spTgt spid="159"/>
                                        </p:tgtEl>
                                        <p:attrNameLst>
                                          <p:attrName>style.visibility</p:attrName>
                                        </p:attrNameLst>
                                      </p:cBhvr>
                                      <p:to>
                                        <p:strVal val="visible"/>
                                      </p:to>
                                    </p:set>
                                    <p:anim calcmode="lin" valueType="num">
                                      <p:cBhvr>
                                        <p:cTn id="59" dur="1000" fill="hold"/>
                                        <p:tgtEl>
                                          <p:spTgt spid="159"/>
                                        </p:tgtEl>
                                        <p:attrNameLst>
                                          <p:attrName>ppt_x</p:attrName>
                                        </p:attrNameLst>
                                      </p:cBhvr>
                                      <p:tavLst>
                                        <p:tav tm="0">
                                          <p:val>
                                            <p:strVal val="0-#ppt_w/2"/>
                                          </p:val>
                                        </p:tav>
                                        <p:tav tm="100000">
                                          <p:val>
                                            <p:strVal val="#ppt_x"/>
                                          </p:val>
                                        </p:tav>
                                      </p:tavLst>
                                    </p:anim>
                                    <p:anim calcmode="lin" valueType="num">
                                      <p:cBhvr>
                                        <p:cTn id="60" dur="1000" fill="hold"/>
                                        <p:tgtEl>
                                          <p:spTgt spid="159"/>
                                        </p:tgtEl>
                                        <p:attrNameLst>
                                          <p:attrName>ppt_y</p:attrName>
                                        </p:attrNameLst>
                                      </p:cBhvr>
                                      <p:tavLst>
                                        <p:tav tm="0">
                                          <p:val>
                                            <p:strVal val="#ppt_y"/>
                                          </p:val>
                                        </p:tav>
                                        <p:tav tm="100000">
                                          <p:val>
                                            <p:strVal val="#ppt_y"/>
                                          </p:val>
                                        </p:tav>
                                      </p:tavLst>
                                    </p:anim>
                                  </p:childTnLst>
                                </p:cTn>
                              </p:par>
                            </p:childTnLst>
                          </p:cTn>
                        </p:par>
                        <p:par>
                          <p:cTn id="61" fill="hold">
                            <p:stCondLst>
                              <p:cond delay="11500"/>
                            </p:stCondLst>
                            <p:childTnLst>
                              <p:par>
                                <p:cTn id="62" presetClass="entr" nodeType="afterEffect" presetSubtype="8" presetID="2" grpId="12" fill="hold">
                                  <p:stCondLst>
                                    <p:cond delay="0"/>
                                  </p:stCondLst>
                                  <p:iterate type="el" backwards="0">
                                    <p:tmAbs val="0"/>
                                  </p:iterate>
                                  <p:childTnLst>
                                    <p:set>
                                      <p:cBhvr>
                                        <p:cTn id="63" fill="hold"/>
                                        <p:tgtEl>
                                          <p:spTgt spid="152"/>
                                        </p:tgtEl>
                                        <p:attrNameLst>
                                          <p:attrName>style.visibility</p:attrName>
                                        </p:attrNameLst>
                                      </p:cBhvr>
                                      <p:to>
                                        <p:strVal val="visible"/>
                                      </p:to>
                                    </p:set>
                                    <p:anim calcmode="lin" valueType="num">
                                      <p:cBhvr>
                                        <p:cTn id="64" dur="1000" fill="hold"/>
                                        <p:tgtEl>
                                          <p:spTgt spid="152"/>
                                        </p:tgtEl>
                                        <p:attrNameLst>
                                          <p:attrName>ppt_x</p:attrName>
                                        </p:attrNameLst>
                                      </p:cBhvr>
                                      <p:tavLst>
                                        <p:tav tm="0">
                                          <p:val>
                                            <p:strVal val="0-#ppt_w/2"/>
                                          </p:val>
                                        </p:tav>
                                        <p:tav tm="100000">
                                          <p:val>
                                            <p:strVal val="#ppt_x"/>
                                          </p:val>
                                        </p:tav>
                                      </p:tavLst>
                                    </p:anim>
                                    <p:anim calcmode="lin" valueType="num">
                                      <p:cBhvr>
                                        <p:cTn id="65" dur="1000" fill="hold"/>
                                        <p:tgtEl>
                                          <p:spTgt spid="152"/>
                                        </p:tgtEl>
                                        <p:attrNameLst>
                                          <p:attrName>ppt_y</p:attrName>
                                        </p:attrNameLst>
                                      </p:cBhvr>
                                      <p:tavLst>
                                        <p:tav tm="0">
                                          <p:val>
                                            <p:strVal val="#ppt_y"/>
                                          </p:val>
                                        </p:tav>
                                        <p:tav tm="100000">
                                          <p:val>
                                            <p:strVal val="#ppt_y"/>
                                          </p:val>
                                        </p:tav>
                                      </p:tavLst>
                                    </p:anim>
                                  </p:childTnLst>
                                </p:cTn>
                              </p:par>
                            </p:childTnLst>
                          </p:cTn>
                        </p:par>
                        <p:par>
                          <p:cTn id="66" fill="hold">
                            <p:stCondLst>
                              <p:cond delay="12500"/>
                            </p:stCondLst>
                            <p:childTnLst>
                              <p:par>
                                <p:cTn id="67" presetClass="entr" nodeType="afterEffect" presetSubtype="8" presetID="2" grpId="13" fill="hold">
                                  <p:stCondLst>
                                    <p:cond delay="0"/>
                                  </p:stCondLst>
                                  <p:iterate type="el" backwards="0">
                                    <p:tmAbs val="0"/>
                                  </p:iterate>
                                  <p:childTnLst>
                                    <p:set>
                                      <p:cBhvr>
                                        <p:cTn id="68" fill="hold"/>
                                        <p:tgtEl>
                                          <p:spTgt spid="155"/>
                                        </p:tgtEl>
                                        <p:attrNameLst>
                                          <p:attrName>style.visibility</p:attrName>
                                        </p:attrNameLst>
                                      </p:cBhvr>
                                      <p:to>
                                        <p:strVal val="visible"/>
                                      </p:to>
                                    </p:set>
                                    <p:anim calcmode="lin" valueType="num">
                                      <p:cBhvr>
                                        <p:cTn id="69" dur="1000" fill="hold"/>
                                        <p:tgtEl>
                                          <p:spTgt spid="155"/>
                                        </p:tgtEl>
                                        <p:attrNameLst>
                                          <p:attrName>ppt_x</p:attrName>
                                        </p:attrNameLst>
                                      </p:cBhvr>
                                      <p:tavLst>
                                        <p:tav tm="0">
                                          <p:val>
                                            <p:strVal val="0-#ppt_w/2"/>
                                          </p:val>
                                        </p:tav>
                                        <p:tav tm="100000">
                                          <p:val>
                                            <p:strVal val="#ppt_x"/>
                                          </p:val>
                                        </p:tav>
                                      </p:tavLst>
                                    </p:anim>
                                    <p:anim calcmode="lin" valueType="num">
                                      <p:cBhvr>
                                        <p:cTn id="70" dur="1000" fill="hold"/>
                                        <p:tgtEl>
                                          <p:spTgt spid="155"/>
                                        </p:tgtEl>
                                        <p:attrNameLst>
                                          <p:attrName>ppt_y</p:attrName>
                                        </p:attrNameLst>
                                      </p:cBhvr>
                                      <p:tavLst>
                                        <p:tav tm="0">
                                          <p:val>
                                            <p:strVal val="#ppt_y"/>
                                          </p:val>
                                        </p:tav>
                                        <p:tav tm="100000">
                                          <p:val>
                                            <p:strVal val="#ppt_y"/>
                                          </p:val>
                                        </p:tav>
                                      </p:tavLst>
                                    </p:anim>
                                  </p:childTnLst>
                                </p:cTn>
                              </p:par>
                            </p:childTnLst>
                          </p:cTn>
                        </p:par>
                        <p:par>
                          <p:cTn id="71" fill="hold">
                            <p:stCondLst>
                              <p:cond delay="13500"/>
                            </p:stCondLst>
                            <p:childTnLst>
                              <p:par>
                                <p:cTn id="72" presetClass="entr" nodeType="afterEffect" presetSubtype="8" presetID="2" grpId="14" fill="hold">
                                  <p:stCondLst>
                                    <p:cond delay="0"/>
                                  </p:stCondLst>
                                  <p:iterate type="el" backwards="0">
                                    <p:tmAbs val="0"/>
                                  </p:iterate>
                                  <p:childTnLst>
                                    <p:set>
                                      <p:cBhvr>
                                        <p:cTn id="73" fill="hold"/>
                                        <p:tgtEl>
                                          <p:spTgt spid="158"/>
                                        </p:tgtEl>
                                        <p:attrNameLst>
                                          <p:attrName>style.visibility</p:attrName>
                                        </p:attrNameLst>
                                      </p:cBhvr>
                                      <p:to>
                                        <p:strVal val="visible"/>
                                      </p:to>
                                    </p:set>
                                    <p:anim calcmode="lin" valueType="num">
                                      <p:cBhvr>
                                        <p:cTn id="74" dur="1000" fill="hold"/>
                                        <p:tgtEl>
                                          <p:spTgt spid="158"/>
                                        </p:tgtEl>
                                        <p:attrNameLst>
                                          <p:attrName>ppt_x</p:attrName>
                                        </p:attrNameLst>
                                      </p:cBhvr>
                                      <p:tavLst>
                                        <p:tav tm="0">
                                          <p:val>
                                            <p:strVal val="0-#ppt_w/2"/>
                                          </p:val>
                                        </p:tav>
                                        <p:tav tm="100000">
                                          <p:val>
                                            <p:strVal val="#ppt_x"/>
                                          </p:val>
                                        </p:tav>
                                      </p:tavLst>
                                    </p:anim>
                                    <p:anim calcmode="lin" valueType="num">
                                      <p:cBhvr>
                                        <p:cTn id="75" dur="1000" fill="hold"/>
                                        <p:tgtEl>
                                          <p:spTgt spid="158"/>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Class="entr" nodeType="clickEffect" presetID="10" grpId="1" fill="hold">
                                  <p:stCondLst>
                                    <p:cond delay="0"/>
                                  </p:stCondLst>
                                  <p:iterate type="el" backwards="0">
                                    <p:tmAbs val="0"/>
                                  </p:iterate>
                                  <p:childTnLst>
                                    <p:set>
                                      <p:cBhvr>
                                        <p:cTn id="79" fill="hold"/>
                                        <p:tgtEl>
                                          <p:spTgt spid="140">
                                            <p:txEl>
                                              <p:pRg st="1" end="1"/>
                                            </p:txEl>
                                          </p:spTgt>
                                        </p:tgtEl>
                                        <p:attrNameLst>
                                          <p:attrName>style.visibility</p:attrName>
                                        </p:attrNameLst>
                                      </p:cBhvr>
                                      <p:to>
                                        <p:strVal val="visible"/>
                                      </p:to>
                                    </p:set>
                                    <p:animEffect filter="fade" transition="in">
                                      <p:cBhvr>
                                        <p:cTn id="80" dur="1000"/>
                                        <p:tgtEl>
                                          <p:spTgt spid="14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3"/>
      <p:bldP build="whole" bldLvl="1" animBg="1" rev="0" advAuto="0" spid="148" grpId="9"/>
      <p:bldP build="whole" bldLvl="1" animBg="1" rev="0" advAuto="0" spid="142" grpId="3"/>
      <p:bldP build="whole" bldLvl="1" animBg="1" rev="0" advAuto="0" spid="152" grpId="12"/>
      <p:bldP build="whole" bldLvl="1" animBg="1" rev="0" advAuto="0" spid="143" grpId="4"/>
      <p:bldP build="whole" bldLvl="1" animBg="1" rev="0" advAuto="0" spid="147" grpId="8"/>
      <p:bldP build="whole" bldLvl="1" animBg="1" rev="0" advAuto="0" spid="141" grpId="2"/>
      <p:bldP build="whole" bldLvl="1" animBg="1" rev="0" advAuto="0" spid="159" grpId="11"/>
      <p:bldP build="p" bldLvl="5" animBg="1" rev="0" advAuto="0" spid="140" grpId="1"/>
      <p:bldP build="whole" bldLvl="1" animBg="1" rev="0" advAuto="0" spid="146" grpId="7"/>
      <p:bldP build="whole" bldLvl="1" animBg="1" rev="0" advAuto="0" spid="158" grpId="14"/>
      <p:bldP build="whole" bldLvl="1" animBg="1" rev="0" advAuto="0" spid="149" grpId="10"/>
      <p:bldP build="whole" bldLvl="1" animBg="1" rev="0" advAuto="0" spid="144" grpId="5"/>
      <p:bldP build="whole" bldLvl="1" animBg="1" rev="0" advAuto="0" spid="145" grpId="6"/>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64" name="Título 1"/>
          <p:cNvSpPr txBox="1"/>
          <p:nvPr>
            <p:ph type="title"/>
          </p:nvPr>
        </p:nvSpPr>
        <p:spPr>
          <a:prstGeom prst="rect">
            <a:avLst/>
          </a:prstGeom>
        </p:spPr>
        <p:txBody>
          <a:bodyPr anchor="ctr"/>
          <a:lstStyle/>
          <a:p>
            <a:pPr/>
            <a:r>
              <a:t>Hardware Prefetching &amp; Prefetch Filtering</a:t>
            </a:r>
          </a:p>
        </p:txBody>
      </p:sp>
      <p:sp>
        <p:nvSpPr>
          <p:cNvPr id="165"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6" name="Where are useless (not touched during their lifetime) prefetches fetched from?…"/>
          <p:cNvSpPr txBox="1"/>
          <p:nvPr>
            <p:ph type="body" sz="half" idx="1"/>
          </p:nvPr>
        </p:nvSpPr>
        <p:spPr>
          <a:xfrm>
            <a:off x="1207314" y="6851947"/>
            <a:ext cx="21969371" cy="5352753"/>
          </a:xfrm>
          <a:prstGeom prst="rect">
            <a:avLst/>
          </a:prstGeom>
        </p:spPr>
        <p:txBody>
          <a:bodyPr numCol="2" spcCol="1098468"/>
          <a:lstStyle/>
          <a:p>
            <a:pPr/>
            <a:r>
              <a:t>Where are useless (not touched during their lifetime) prefetches fetched from?</a:t>
            </a:r>
          </a:p>
          <a:p>
            <a:pPr lvl="1" marL="914400" indent="-457200">
              <a:lnSpc>
                <a:spcPct val="120000"/>
              </a:lnSpc>
            </a:pPr>
            <a:r>
              <a:t>L2C —&gt; 18.2%</a:t>
            </a:r>
          </a:p>
          <a:p>
            <a:pPr lvl="1" marL="914400" indent="-457200">
              <a:lnSpc>
                <a:spcPct val="120000"/>
              </a:lnSpc>
            </a:pPr>
            <a:r>
              <a:t>LLC —&gt; 3.8%</a:t>
            </a:r>
          </a:p>
          <a:p>
            <a:pPr lvl="1" marL="914400" indent="-457200">
              <a:lnSpc>
                <a:spcPct val="120000"/>
              </a:lnSpc>
            </a:pPr>
            <a:r>
              <a:t>DRAM —&gt; 78%</a:t>
            </a:r>
          </a:p>
          <a:p>
            <a:pPr>
              <a:lnSpc>
                <a:spcPct val="120000"/>
              </a:lnSpc>
            </a:pPr>
            <a:r>
              <a:t>On average 95.2% of prefetch requests served by the DRAM are inaccurate</a:t>
            </a:r>
          </a:p>
        </p:txBody>
      </p:sp>
      <p:pic>
        <p:nvPicPr>
          <p:cNvPr id="167" name="single_core_ipcp_l1d_pref_useful.pdf" descr="single_core_ipcp_l1d_pref_useful.pdf"/>
          <p:cNvPicPr>
            <a:picLocks noChangeAspect="1"/>
          </p:cNvPicPr>
          <p:nvPr/>
        </p:nvPicPr>
        <p:blipFill>
          <a:blip r:embed="rId4">
            <a:extLst/>
          </a:blip>
          <a:stretch>
            <a:fillRect/>
          </a:stretch>
        </p:blipFill>
        <p:spPr>
          <a:xfrm>
            <a:off x="289136" y="1945566"/>
            <a:ext cx="11531441" cy="3563412"/>
          </a:xfrm>
          <a:prstGeom prst="rect">
            <a:avLst/>
          </a:prstGeom>
          <a:ln w="12700">
            <a:miter lim="400000"/>
          </a:ln>
        </p:spPr>
      </p:pic>
      <p:pic>
        <p:nvPicPr>
          <p:cNvPr id="168" name="single_core_ipcp_l1d_pref_useless.pdf" descr="single_core_ipcp_l1d_pref_useless.pdf"/>
          <p:cNvPicPr>
            <a:picLocks noChangeAspect="1"/>
          </p:cNvPicPr>
          <p:nvPr/>
        </p:nvPicPr>
        <p:blipFill>
          <a:blip r:embed="rId5">
            <a:extLst/>
          </a:blip>
          <a:stretch>
            <a:fillRect/>
          </a:stretch>
        </p:blipFill>
        <p:spPr>
          <a:xfrm>
            <a:off x="12562469" y="1945566"/>
            <a:ext cx="11532414" cy="3563712"/>
          </a:xfrm>
          <a:prstGeom prst="rect">
            <a:avLst/>
          </a:prstGeom>
          <a:ln w="12700">
            <a:miter lim="400000"/>
          </a:ln>
        </p:spPr>
      </p:pic>
      <p:sp>
        <p:nvSpPr>
          <p:cNvPr id="169" name="Off-chip prediction can be leveraged to design an effective prefetch filtering scheme for L1D."/>
          <p:cNvSpPr/>
          <p:nvPr/>
        </p:nvSpPr>
        <p:spPr>
          <a:xfrm>
            <a:off x="0" y="12160772"/>
            <a:ext cx="24384000" cy="157649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Off-chip prediction can be leveraged to design an effective prefetch filtering scheme for L1D.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7"/>
                                        </p:tgtEl>
                                        <p:attrNameLst>
                                          <p:attrName>style.visibility</p:attrName>
                                        </p:attrNameLst>
                                      </p:cBhvr>
                                      <p:to>
                                        <p:strVal val="visible"/>
                                      </p:to>
                                    </p:set>
                                    <p:animEffect filter="fade" transition="in">
                                      <p:cBhvr>
                                        <p:cTn id="7" dur="1000"/>
                                        <p:tgtEl>
                                          <p:spTgt spid="167"/>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68"/>
                                        </p:tgtEl>
                                        <p:attrNameLst>
                                          <p:attrName>style.visibility</p:attrName>
                                        </p:attrNameLst>
                                      </p:cBhvr>
                                      <p:to>
                                        <p:strVal val="visible"/>
                                      </p:to>
                                    </p:set>
                                    <p:animEffect filter="fade" transition="in">
                                      <p:cBhvr>
                                        <p:cTn id="11" dur="1000"/>
                                        <p:tgtEl>
                                          <p:spTgt spid="16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166">
                                            <p:bg/>
                                          </p:spTgt>
                                        </p:tgtEl>
                                        <p:attrNameLst>
                                          <p:attrName>style.visibility</p:attrName>
                                        </p:attrNameLst>
                                      </p:cBhvr>
                                      <p:to>
                                        <p:strVal val="visible"/>
                                      </p:to>
                                    </p:set>
                                    <p:animEffect filter="fade" transition="in">
                                      <p:cBhvr>
                                        <p:cTn id="16" dur="1000"/>
                                        <p:tgtEl>
                                          <p:spTgt spid="166">
                                            <p:bg/>
                                          </p:spTgt>
                                        </p:tgtEl>
                                      </p:cBhvr>
                                    </p:animEffect>
                                  </p:childTnLst>
                                </p:cTn>
                              </p:par>
                              <p:par>
                                <p:cTn id="17" presetClass="entr" nodeType="withEffect" presetSubtype="0" presetID="10" grpId="3" fill="hold">
                                  <p:stCondLst>
                                    <p:cond delay="0"/>
                                  </p:stCondLst>
                                  <p:iterate type="el" backwards="0">
                                    <p:tmAbs val="0"/>
                                  </p:iterate>
                                  <p:childTnLst>
                                    <p:set>
                                      <p:cBhvr>
                                        <p:cTn id="18" fill="hold"/>
                                        <p:tgtEl>
                                          <p:spTgt spid="166">
                                            <p:txEl>
                                              <p:pRg st="0" end="0"/>
                                            </p:txEl>
                                          </p:spTgt>
                                        </p:tgtEl>
                                        <p:attrNameLst>
                                          <p:attrName>style.visibility</p:attrName>
                                        </p:attrNameLst>
                                      </p:cBhvr>
                                      <p:to>
                                        <p:strVal val="visible"/>
                                      </p:to>
                                    </p:set>
                                    <p:animEffect filter="fade" transition="in">
                                      <p:cBhvr>
                                        <p:cTn id="19" dur="1000"/>
                                        <p:tgtEl>
                                          <p:spTgt spid="166">
                                            <p:txEl>
                                              <p:pRg st="0" end="0"/>
                                            </p:txEl>
                                          </p:spTgt>
                                        </p:tgtEl>
                                      </p:cBhvr>
                                    </p:animEffect>
                                  </p:childTnLst>
                                </p:cTn>
                              </p:par>
                              <p:par>
                                <p:cTn id="20" presetClass="entr" nodeType="withEffect" presetSubtype="0" presetID="10" grpId="3" fill="hold">
                                  <p:stCondLst>
                                    <p:cond delay="0"/>
                                  </p:stCondLst>
                                  <p:iterate type="el" backwards="0">
                                    <p:tmAbs val="0"/>
                                  </p:iterate>
                                  <p:childTnLst>
                                    <p:set>
                                      <p:cBhvr>
                                        <p:cTn id="21" fill="hold"/>
                                        <p:tgtEl>
                                          <p:spTgt spid="166">
                                            <p:txEl>
                                              <p:pRg st="1" end="1"/>
                                            </p:txEl>
                                          </p:spTgt>
                                        </p:tgtEl>
                                        <p:attrNameLst>
                                          <p:attrName>style.visibility</p:attrName>
                                        </p:attrNameLst>
                                      </p:cBhvr>
                                      <p:to>
                                        <p:strVal val="visible"/>
                                      </p:to>
                                    </p:set>
                                    <p:animEffect filter="fade" transition="in">
                                      <p:cBhvr>
                                        <p:cTn id="22" dur="1000"/>
                                        <p:tgtEl>
                                          <p:spTgt spid="166">
                                            <p:txEl>
                                              <p:pRg st="1" end="1"/>
                                            </p:txEl>
                                          </p:spTgt>
                                        </p:tgtEl>
                                      </p:cBhvr>
                                    </p:animEffect>
                                  </p:childTnLst>
                                </p:cTn>
                              </p:par>
                              <p:par>
                                <p:cTn id="23" presetClass="entr" nodeType="withEffect" presetSubtype="0" presetID="10" grpId="3" fill="hold">
                                  <p:stCondLst>
                                    <p:cond delay="0"/>
                                  </p:stCondLst>
                                  <p:iterate type="el" backwards="0">
                                    <p:tmAbs val="0"/>
                                  </p:iterate>
                                  <p:childTnLst>
                                    <p:set>
                                      <p:cBhvr>
                                        <p:cTn id="24" fill="hold"/>
                                        <p:tgtEl>
                                          <p:spTgt spid="166">
                                            <p:txEl>
                                              <p:pRg st="2" end="2"/>
                                            </p:txEl>
                                          </p:spTgt>
                                        </p:tgtEl>
                                        <p:attrNameLst>
                                          <p:attrName>style.visibility</p:attrName>
                                        </p:attrNameLst>
                                      </p:cBhvr>
                                      <p:to>
                                        <p:strVal val="visible"/>
                                      </p:to>
                                    </p:set>
                                    <p:animEffect filter="fade" transition="in">
                                      <p:cBhvr>
                                        <p:cTn id="25" dur="1000"/>
                                        <p:tgtEl>
                                          <p:spTgt spid="166">
                                            <p:txEl>
                                              <p:pRg st="2" end="2"/>
                                            </p:txEl>
                                          </p:spTgt>
                                        </p:tgtEl>
                                      </p:cBhvr>
                                    </p:animEffect>
                                  </p:childTnLst>
                                </p:cTn>
                              </p:par>
                              <p:par>
                                <p:cTn id="26" presetClass="entr" nodeType="withEffect" presetSubtype="0" presetID="10" grpId="3" fill="hold">
                                  <p:stCondLst>
                                    <p:cond delay="0"/>
                                  </p:stCondLst>
                                  <p:iterate type="el" backwards="0">
                                    <p:tmAbs val="0"/>
                                  </p:iterate>
                                  <p:childTnLst>
                                    <p:set>
                                      <p:cBhvr>
                                        <p:cTn id="27" fill="hold"/>
                                        <p:tgtEl>
                                          <p:spTgt spid="166">
                                            <p:txEl>
                                              <p:pRg st="3" end="3"/>
                                            </p:txEl>
                                          </p:spTgt>
                                        </p:tgtEl>
                                        <p:attrNameLst>
                                          <p:attrName>style.visibility</p:attrName>
                                        </p:attrNameLst>
                                      </p:cBhvr>
                                      <p:to>
                                        <p:strVal val="visible"/>
                                      </p:to>
                                    </p:set>
                                    <p:animEffect filter="fade" transition="in">
                                      <p:cBhvr>
                                        <p:cTn id="28" dur="1000"/>
                                        <p:tgtEl>
                                          <p:spTgt spid="16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3" fill="hold">
                                  <p:stCondLst>
                                    <p:cond delay="0"/>
                                  </p:stCondLst>
                                  <p:iterate type="el" backwards="0">
                                    <p:tmAbs val="0"/>
                                  </p:iterate>
                                  <p:childTnLst>
                                    <p:set>
                                      <p:cBhvr>
                                        <p:cTn id="32" fill="hold"/>
                                        <p:tgtEl>
                                          <p:spTgt spid="166">
                                            <p:txEl>
                                              <p:pRg st="4" end="4"/>
                                            </p:txEl>
                                          </p:spTgt>
                                        </p:tgtEl>
                                        <p:attrNameLst>
                                          <p:attrName>style.visibility</p:attrName>
                                        </p:attrNameLst>
                                      </p:cBhvr>
                                      <p:to>
                                        <p:strVal val="visible"/>
                                      </p:to>
                                    </p:set>
                                    <p:animEffect filter="fade" transition="in">
                                      <p:cBhvr>
                                        <p:cTn id="33" dur="1000"/>
                                        <p:tgtEl>
                                          <p:spTgt spid="16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4" fill="hold">
                                  <p:stCondLst>
                                    <p:cond delay="0"/>
                                  </p:stCondLst>
                                  <p:iterate type="el" backwards="0">
                                    <p:tmAbs val="0"/>
                                  </p:iterate>
                                  <p:childTnLst>
                                    <p:set>
                                      <p:cBhvr>
                                        <p:cTn id="37" fill="hold"/>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6" grpId="3"/>
      <p:bldP build="whole" bldLvl="1" animBg="1" rev="0" advAuto="0" spid="167" grpId="1"/>
      <p:bldP build="whole" bldLvl="1" animBg="1" rev="0" advAuto="0" spid="169" grpId="4"/>
      <p:bldP build="whole" bldLvl="1" animBg="1" rev="0" advAuto="0" spid="168" grpId="2"/>
    </p:bldLst>
  </p:timing>
</p:sld>
</file>

<file path=ppt/theme/theme1.xml><?xml version="1.0" encoding="utf-8"?>
<a:theme xmlns:a="http://schemas.openxmlformats.org/drawingml/2006/main" xmlns:r="http://schemas.openxmlformats.org/officeDocument/2006/relationships" name="Diseño personalizado">
  <a:themeElements>
    <a:clrScheme name="Diseño personalizado">
      <a:dk1>
        <a:srgbClr val="002060"/>
      </a:dk1>
      <a:lt1>
        <a:srgbClr val="606060"/>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iseño personalizado">
      <a:majorFont>
        <a:latin typeface="Helvetica"/>
        <a:ea typeface="Helvetica"/>
        <a:cs typeface="Helvetica"/>
      </a:majorFont>
      <a:minorFont>
        <a:latin typeface="Calibri"/>
        <a:ea typeface="Calibri"/>
        <a:cs typeface="Calibri"/>
      </a:minorFont>
    </a:fontScheme>
    <a:fmtScheme name="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iseño personalizado">
  <a:themeElements>
    <a:clrScheme name="Diseño personalizado">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iseño personalizado">
      <a:majorFont>
        <a:latin typeface="Helvetica"/>
        <a:ea typeface="Helvetica"/>
        <a:cs typeface="Helvetica"/>
      </a:majorFont>
      <a:minorFont>
        <a:latin typeface="Calibri"/>
        <a:ea typeface="Calibri"/>
        <a:cs typeface="Calibri"/>
      </a:minorFont>
    </a:fontScheme>
    <a:fmtScheme name="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