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Override PartName="/ppt/notesSlides/notesSlide1.xml" ContentType="application/vnd.openxmlformats-officedocument.presentationml.notesSlide+xml"/>
  <Override PartName="/ppt/media/image5.jpeg" ContentType="image/jpeg"/>
  <Override PartName="/ppt/notesSlides/notesSlide2.xml" ContentType="application/vnd.openxmlformats-officedocument.presentationml.notesSlide+xml"/>
  <Override PartName="/ppt/media/image6.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60" name="Shape 60"/>
          <p:cNvSpPr/>
          <p:nvPr>
            <p:ph type="sldImg"/>
          </p:nvPr>
        </p:nvSpPr>
        <p:spPr>
          <a:xfrm>
            <a:off x="1143000" y="685800"/>
            <a:ext cx="4572000" cy="3429000"/>
          </a:xfrm>
          <a:prstGeom prst="rect">
            <a:avLst/>
          </a:prstGeom>
        </p:spPr>
        <p:txBody>
          <a:bodyPr/>
          <a:lstStyle/>
          <a:p>
            <a:pPr/>
          </a:p>
        </p:txBody>
      </p:sp>
      <p:sp>
        <p:nvSpPr>
          <p:cNvPr id="61" name="Shape 6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defRPr sz="1200">
        <a:latin typeface="+mn-lt"/>
        <a:ea typeface="+mn-ea"/>
        <a:cs typeface="+mn-cs"/>
        <a:sym typeface="Calibri"/>
      </a:defRPr>
    </a:lvl1pPr>
    <a:lvl2pPr indent="228600" defTabSz="1828800" latinLnBrk="0">
      <a:defRPr sz="1200">
        <a:latin typeface="+mn-lt"/>
        <a:ea typeface="+mn-ea"/>
        <a:cs typeface="+mn-cs"/>
        <a:sym typeface="Calibri"/>
      </a:defRPr>
    </a:lvl2pPr>
    <a:lvl3pPr indent="457200" defTabSz="1828800" latinLnBrk="0">
      <a:defRPr sz="1200">
        <a:latin typeface="+mn-lt"/>
        <a:ea typeface="+mn-ea"/>
        <a:cs typeface="+mn-cs"/>
        <a:sym typeface="Calibri"/>
      </a:defRPr>
    </a:lvl3pPr>
    <a:lvl4pPr indent="685800" defTabSz="1828800" latinLnBrk="0">
      <a:defRPr sz="1200">
        <a:latin typeface="+mn-lt"/>
        <a:ea typeface="+mn-ea"/>
        <a:cs typeface="+mn-cs"/>
        <a:sym typeface="Calibri"/>
      </a:defRPr>
    </a:lvl4pPr>
    <a:lvl5pPr indent="914400" defTabSz="1828800" latinLnBrk="0">
      <a:defRPr sz="1200">
        <a:latin typeface="+mn-lt"/>
        <a:ea typeface="+mn-ea"/>
        <a:cs typeface="+mn-cs"/>
        <a:sym typeface="Calibri"/>
      </a:defRPr>
    </a:lvl5pPr>
    <a:lvl6pPr indent="1143000" defTabSz="1828800" latinLnBrk="0">
      <a:defRPr sz="1200">
        <a:latin typeface="+mn-lt"/>
        <a:ea typeface="+mn-ea"/>
        <a:cs typeface="+mn-cs"/>
        <a:sym typeface="Calibri"/>
      </a:defRPr>
    </a:lvl6pPr>
    <a:lvl7pPr indent="1371600" defTabSz="1828800" latinLnBrk="0">
      <a:defRPr sz="1200">
        <a:latin typeface="+mn-lt"/>
        <a:ea typeface="+mn-ea"/>
        <a:cs typeface="+mn-cs"/>
        <a:sym typeface="Calibri"/>
      </a:defRPr>
    </a:lvl7pPr>
    <a:lvl8pPr indent="1600200" defTabSz="1828800" latinLnBrk="0">
      <a:defRPr sz="1200">
        <a:latin typeface="+mn-lt"/>
        <a:ea typeface="+mn-ea"/>
        <a:cs typeface="+mn-cs"/>
        <a:sym typeface="Calibri"/>
      </a:defRPr>
    </a:lvl8pPr>
    <a:lvl9pPr indent="1828800" defTabSz="18288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 name="Shape 72"/>
          <p:cNvSpPr/>
          <p:nvPr>
            <p:ph type="sldImg"/>
          </p:nvPr>
        </p:nvSpPr>
        <p:spPr>
          <a:prstGeom prst="rect">
            <a:avLst/>
          </a:prstGeom>
        </p:spPr>
        <p:txBody>
          <a:bodyPr/>
          <a:lstStyle/>
          <a:p>
            <a:pPr/>
          </a:p>
        </p:txBody>
      </p:sp>
      <p:sp>
        <p:nvSpPr>
          <p:cNvPr id="73" name="Shape 73"/>
          <p:cNvSpPr/>
          <p:nvPr>
            <p:ph type="body" sz="quarter" idx="1"/>
          </p:nvPr>
        </p:nvSpPr>
        <p:spPr>
          <a:prstGeom prst="rect">
            <a:avLst/>
          </a:prstGeom>
        </p:spPr>
        <p:txBody>
          <a:bodyPr/>
          <a:lstStyle/>
          <a:p>
            <a:pPr/>
            <a:r>
              <a:t>Simply introducing the paper’s title and the authors. Quick.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Shape 149"/>
          <p:cNvSpPr/>
          <p:nvPr>
            <p:ph type="sldImg"/>
          </p:nvPr>
        </p:nvSpPr>
        <p:spPr>
          <a:prstGeom prst="rect">
            <a:avLst/>
          </a:prstGeom>
        </p:spPr>
        <p:txBody>
          <a:bodyPr/>
          <a:lstStyle/>
          <a:p>
            <a:pPr/>
          </a:p>
        </p:txBody>
      </p:sp>
      <p:sp>
        <p:nvSpPr>
          <p:cNvPr id="150" name="Shape 150"/>
          <p:cNvSpPr/>
          <p:nvPr>
            <p:ph type="body" sz="quarter" idx="1"/>
          </p:nvPr>
        </p:nvSpPr>
        <p:spPr>
          <a:prstGeom prst="rect">
            <a:avLst/>
          </a:prstGeom>
        </p:spPr>
        <p:txBody>
          <a:bodyPr/>
          <a:lstStyle/>
          <a:p>
            <a:pPr/>
            <a:r>
              <a:t>Here we summarise the findings to transition to the design proposal.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Shape 157"/>
          <p:cNvSpPr/>
          <p:nvPr>
            <p:ph type="sldImg"/>
          </p:nvPr>
        </p:nvSpPr>
        <p:spPr>
          <a:prstGeom prst="rect">
            <a:avLst/>
          </a:prstGeom>
        </p:spPr>
        <p:txBody>
          <a:bodyPr/>
          <a:lstStyle/>
          <a:p>
            <a:pPr/>
          </a:p>
        </p:txBody>
      </p:sp>
      <p:sp>
        <p:nvSpPr>
          <p:cNvPr id="158" name="Shape 158"/>
          <p:cNvSpPr/>
          <p:nvPr>
            <p:ph type="body" sz="quarter" idx="1"/>
          </p:nvPr>
        </p:nvSpPr>
        <p:spPr>
          <a:prstGeom prst="rect">
            <a:avLst/>
          </a:prstGeom>
        </p:spPr>
        <p:txBody>
          <a:bodyPr/>
          <a:lstStyle>
            <a:lvl1pPr defTabSz="914400"/>
          </a:lstStyle>
          <a:p>
            <a:pPr/>
            <a:r>
              <a:t>Here, we simply describe the simulation set-up.</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Shape 167"/>
          <p:cNvSpPr/>
          <p:nvPr>
            <p:ph type="sldImg"/>
          </p:nvPr>
        </p:nvSpPr>
        <p:spPr>
          <a:prstGeom prst="rect">
            <a:avLst/>
          </a:prstGeom>
        </p:spPr>
        <p:txBody>
          <a:bodyPr/>
          <a:lstStyle/>
          <a:p>
            <a:pPr/>
          </a:p>
        </p:txBody>
      </p:sp>
      <p:sp>
        <p:nvSpPr>
          <p:cNvPr id="168" name="Shape 168"/>
          <p:cNvSpPr/>
          <p:nvPr>
            <p:ph type="body" sz="quarter" idx="1"/>
          </p:nvPr>
        </p:nvSpPr>
        <p:spPr>
          <a:prstGeom prst="rect">
            <a:avLst/>
          </a:prstGeom>
        </p:spPr>
        <p:txBody>
          <a:bodyPr/>
          <a:lstStyle/>
          <a:p>
            <a:pPr/>
            <a:r>
              <a:t>The alternative techniques we are considering.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 name="Shape 79"/>
          <p:cNvSpPr/>
          <p:nvPr>
            <p:ph type="sldImg"/>
          </p:nvPr>
        </p:nvSpPr>
        <p:spPr>
          <a:prstGeom prst="rect">
            <a:avLst/>
          </a:prstGeom>
        </p:spPr>
        <p:txBody>
          <a:bodyPr/>
          <a:lstStyle/>
          <a:p>
            <a:pPr/>
          </a:p>
        </p:txBody>
      </p:sp>
      <p:sp>
        <p:nvSpPr>
          <p:cNvPr id="80" name="Shape 80"/>
          <p:cNvSpPr/>
          <p:nvPr>
            <p:ph type="body" sz="quarter" idx="1"/>
          </p:nvPr>
        </p:nvSpPr>
        <p:spPr>
          <a:prstGeom prst="rect">
            <a:avLst/>
          </a:prstGeom>
        </p:spPr>
        <p:txBody>
          <a:bodyPr/>
          <a:lstStyle/>
          <a:p>
            <a:pPr/>
            <a:r>
              <a:t>Quickly span through the problem of modern workloads (i.e., large data footprint).</a:t>
            </a:r>
          </a:p>
          <a:p>
            <a:pPr/>
            <a:r>
              <a:t>Then, go on to explaining the different techniques available to workaround these problems:</a:t>
            </a:r>
          </a:p>
          <a:p>
            <a:pPr marL="240631" indent="-240631">
              <a:buSzPct val="100000"/>
              <a:buChar char="•"/>
            </a:pPr>
            <a:r>
              <a:t>Off-Chip Prediction (Predicting load demand accesses for cache hits)</a:t>
            </a:r>
          </a:p>
          <a:p>
            <a:pPr marL="240631" indent="-240631">
              <a:buSzPct val="100000"/>
              <a:buChar char="•"/>
            </a:pPr>
            <a:r>
              <a:t>Data Prefetching coupled with Adaptive Filtering (Improving prefetching for adaptive workload handling)</a:t>
            </a:r>
          </a:p>
          <a:p>
            <a:pPr marL="240631" indent="-240631">
              <a:buSzPct val="100000"/>
              <a:buChar char="•"/>
            </a:pPr>
            <a:r>
              <a:t>Cache bypassing (Selective bypass strategies for system performance)</a:t>
            </a:r>
          </a:p>
          <a:p>
            <a:pPr marL="240631" indent="-240631">
              <a:buSzPct val="100000"/>
              <a:buChar char="•"/>
            </a:pPr>
            <a:r>
              <a:t>Disruptive cache designs (Innovative architectures for efficiency and performance)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 name="Shape 87"/>
          <p:cNvSpPr/>
          <p:nvPr>
            <p:ph type="sldImg"/>
          </p:nvPr>
        </p:nvSpPr>
        <p:spPr>
          <a:prstGeom prst="rect">
            <a:avLst/>
          </a:prstGeom>
        </p:spPr>
        <p:txBody>
          <a:bodyPr/>
          <a:lstStyle/>
          <a:p>
            <a:pPr/>
          </a:p>
        </p:txBody>
      </p:sp>
      <p:sp>
        <p:nvSpPr>
          <p:cNvPr id="88" name="Shape 88"/>
          <p:cNvSpPr/>
          <p:nvPr>
            <p:ph type="body" sz="quarter" idx="1"/>
          </p:nvPr>
        </p:nvSpPr>
        <p:spPr>
          <a:prstGeom prst="rect">
            <a:avLst/>
          </a:prstGeom>
        </p:spPr>
        <p:txBody>
          <a:bodyPr/>
          <a:lstStyle/>
          <a:p>
            <a:pPr/>
            <a:r>
              <a:t>Quickly span through the problem of modern workloads (i.e., large data footprint).</a:t>
            </a:r>
          </a:p>
          <a:p>
            <a:pPr/>
            <a:r>
              <a:t>Then, go on to explaining the different techniques available to workaround these problems:</a:t>
            </a:r>
          </a:p>
          <a:p>
            <a:pPr marL="240631" indent="-240631">
              <a:buSzPct val="100000"/>
              <a:buChar char="•"/>
            </a:pPr>
            <a:r>
              <a:t>Off-Chip Prediction (Predicting load demand accesses for cache hits)</a:t>
            </a:r>
          </a:p>
          <a:p>
            <a:pPr marL="240631" indent="-240631">
              <a:buSzPct val="100000"/>
              <a:buChar char="•"/>
            </a:pPr>
            <a:r>
              <a:t>Data Prefetching coupled with Adaptive Filtering (Improving prefetching for adaptive workload handling)</a:t>
            </a:r>
          </a:p>
          <a:p>
            <a:pPr marL="240631" indent="-240631">
              <a:buSzPct val="100000"/>
              <a:buChar char="•"/>
            </a:pPr>
            <a:r>
              <a:t>Cache bypassing (Selective bypass strategies for system performance)</a:t>
            </a:r>
          </a:p>
          <a:p>
            <a:pPr marL="240631" indent="-240631">
              <a:buSzPct val="100000"/>
              <a:buChar char="•"/>
            </a:pPr>
            <a:r>
              <a:t>Disruptive cache designs (Innovative architectures for efficiency and performance)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Shape 96"/>
          <p:cNvSpPr/>
          <p:nvPr>
            <p:ph type="sldImg"/>
          </p:nvPr>
        </p:nvSpPr>
        <p:spPr>
          <a:prstGeom prst="rect">
            <a:avLst/>
          </a:prstGeom>
        </p:spPr>
        <p:txBody>
          <a:bodyPr/>
          <a:lstStyle/>
          <a:p>
            <a:pPr/>
          </a:p>
        </p:txBody>
      </p:sp>
      <p:sp>
        <p:nvSpPr>
          <p:cNvPr id="97" name="Shape 97"/>
          <p:cNvSpPr/>
          <p:nvPr>
            <p:ph type="body" sz="quarter" idx="1"/>
          </p:nvPr>
        </p:nvSpPr>
        <p:spPr>
          <a:prstGeom prst="rect">
            <a:avLst/>
          </a:prstGeom>
        </p:spPr>
        <p:txBody>
          <a:bodyPr/>
          <a:lstStyle>
            <a:lvl1pPr defTabSz="914400"/>
          </a:lstStyle>
          <a:p>
            <a:pPr/>
            <a:r>
              <a:t>Here, we mention that modern workloads (and particularly GAP) put large load on the cache hierarchy.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Shape 105"/>
          <p:cNvSpPr/>
          <p:nvPr>
            <p:ph type="sldImg"/>
          </p:nvPr>
        </p:nvSpPr>
        <p:spPr>
          <a:prstGeom prst="rect">
            <a:avLst/>
          </a:prstGeom>
        </p:spPr>
        <p:txBody>
          <a:bodyPr/>
          <a:lstStyle/>
          <a:p>
            <a:pPr/>
          </a:p>
        </p:txBody>
      </p:sp>
      <p:sp>
        <p:nvSpPr>
          <p:cNvPr id="106" name="Shape 106"/>
          <p:cNvSpPr/>
          <p:nvPr>
            <p:ph type="body" sz="quarter" idx="1"/>
          </p:nvPr>
        </p:nvSpPr>
        <p:spPr>
          <a:prstGeom prst="rect">
            <a:avLst/>
          </a:prstGeom>
        </p:spPr>
        <p:txBody>
          <a:bodyPr/>
          <a:lstStyle>
            <a:lvl1pPr defTabSz="914400"/>
          </a:lstStyle>
          <a:p>
            <a:pPr/>
            <a:r>
              <a:t>Here, we mention that modern workloads (and particularly GAP) put large load on the cache hierarchy.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 name="Shape 114"/>
          <p:cNvSpPr/>
          <p:nvPr>
            <p:ph type="sldImg"/>
          </p:nvPr>
        </p:nvSpPr>
        <p:spPr>
          <a:prstGeom prst="rect">
            <a:avLst/>
          </a:prstGeom>
        </p:spPr>
        <p:txBody>
          <a:bodyPr/>
          <a:lstStyle/>
          <a:p>
            <a:pPr/>
          </a:p>
        </p:txBody>
      </p:sp>
      <p:sp>
        <p:nvSpPr>
          <p:cNvPr id="115" name="Shape 115"/>
          <p:cNvSpPr/>
          <p:nvPr>
            <p:ph type="body" sz="quarter" idx="1"/>
          </p:nvPr>
        </p:nvSpPr>
        <p:spPr>
          <a:prstGeom prst="rect">
            <a:avLst/>
          </a:prstGeom>
        </p:spPr>
        <p:txBody>
          <a:bodyPr/>
          <a:lstStyle>
            <a:lvl1pPr defTabSz="914400"/>
          </a:lstStyle>
          <a:p>
            <a:pPr/>
            <a:r>
              <a:t>Here, we mention that modern workloads (and particularly GAP) put large load on the cache hierarchy.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Shape 123"/>
          <p:cNvSpPr/>
          <p:nvPr>
            <p:ph type="sldImg"/>
          </p:nvPr>
        </p:nvSpPr>
        <p:spPr>
          <a:prstGeom prst="rect">
            <a:avLst/>
          </a:prstGeom>
        </p:spPr>
        <p:txBody>
          <a:bodyPr/>
          <a:lstStyle/>
          <a:p>
            <a:pPr/>
          </a:p>
        </p:txBody>
      </p:sp>
      <p:sp>
        <p:nvSpPr>
          <p:cNvPr id="124" name="Shape 124"/>
          <p:cNvSpPr/>
          <p:nvPr>
            <p:ph type="body" sz="quarter" idx="1"/>
          </p:nvPr>
        </p:nvSpPr>
        <p:spPr>
          <a:prstGeom prst="rect">
            <a:avLst/>
          </a:prstGeom>
        </p:spPr>
        <p:txBody>
          <a:bodyPr/>
          <a:lstStyle/>
          <a:p>
            <a:pPr/>
            <a:r>
              <a:t>Here we summarise the findings to transition to the design proposal.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r>
              <a:t>Here we summarise the findings to transition to the design proposal.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Shape 141"/>
          <p:cNvSpPr/>
          <p:nvPr>
            <p:ph type="sldImg"/>
          </p:nvPr>
        </p:nvSpPr>
        <p:spPr>
          <a:prstGeom prst="rect">
            <a:avLst/>
          </a:prstGeom>
        </p:spPr>
        <p:txBody>
          <a:bodyPr/>
          <a:lstStyle/>
          <a:p>
            <a:pPr/>
          </a:p>
        </p:txBody>
      </p:sp>
      <p:sp>
        <p:nvSpPr>
          <p:cNvPr id="142" name="Shape 142"/>
          <p:cNvSpPr/>
          <p:nvPr>
            <p:ph type="body" sz="quarter" idx="1"/>
          </p:nvPr>
        </p:nvSpPr>
        <p:spPr>
          <a:prstGeom prst="rect">
            <a:avLst/>
          </a:prstGeom>
        </p:spPr>
        <p:txBody>
          <a:bodyPr/>
          <a:lstStyle/>
          <a:p>
            <a:pPr/>
            <a:r>
              <a:t>Here we summarise the findings to transition to the design proposal.</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Portada">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exte du titre"/>
          <p:cNvSpPr txBox="1"/>
          <p:nvPr>
            <p:ph type="title"/>
          </p:nvPr>
        </p:nvSpPr>
        <p:spPr>
          <a:xfrm>
            <a:off x="9927777" y="3263460"/>
            <a:ext cx="13405188" cy="5997653"/>
          </a:xfrm>
          <a:prstGeom prst="rect">
            <a:avLst/>
          </a:prstGeom>
        </p:spPr>
        <p:txBody>
          <a:bodyPr anchor="ctr"/>
          <a:lstStyle>
            <a:lvl1pPr algn="l">
              <a:defRPr sz="10400">
                <a:solidFill>
                  <a:srgbClr val="004890"/>
                </a:solidFill>
              </a:defRPr>
            </a:lvl1pPr>
          </a:lstStyle>
          <a:p>
            <a:pPr/>
            <a:r>
              <a:t>Texte du titre</a:t>
            </a:r>
          </a:p>
        </p:txBody>
      </p:sp>
      <p:sp>
        <p:nvSpPr>
          <p:cNvPr id="12" name="Texte niveau 1…"/>
          <p:cNvSpPr txBox="1"/>
          <p:nvPr>
            <p:ph type="body" sz="quarter" idx="1"/>
          </p:nvPr>
        </p:nvSpPr>
        <p:spPr>
          <a:xfrm>
            <a:off x="9927777" y="9525000"/>
            <a:ext cx="13405188" cy="2171700"/>
          </a:xfrm>
          <a:prstGeom prst="rect">
            <a:avLst/>
          </a:prstGeom>
        </p:spPr>
        <p:txBody>
          <a:bodyPr anchor="ctr"/>
          <a:lstStyle>
            <a:lvl1pPr marL="0" indent="0">
              <a:buSzTx/>
              <a:buFontTx/>
              <a:buNone/>
              <a:defRPr sz="6400"/>
            </a:lvl1pPr>
            <a:lvl2pPr marL="0" indent="457200">
              <a:buSzTx/>
              <a:buFontTx/>
              <a:buNone/>
              <a:defRPr sz="6400"/>
            </a:lvl2pPr>
            <a:lvl3pPr marL="0" indent="914400">
              <a:buSzTx/>
              <a:buFontTx/>
              <a:buNone/>
              <a:defRPr sz="6400"/>
            </a:lvl3pPr>
            <a:lvl4pPr marL="0" indent="1371600">
              <a:buSzTx/>
              <a:buFontTx/>
              <a:buNone/>
              <a:defRPr sz="6400"/>
            </a:lvl4pPr>
            <a:lvl5pPr marL="0" indent="1828800">
              <a:buSzTx/>
              <a:buFontTx/>
              <a:buNone/>
              <a:defRPr sz="6400"/>
            </a:lvl5pPr>
          </a:lstStyle>
          <a:p>
            <a:pPr/>
            <a:r>
              <a:t>Texte niveau 1</a:t>
            </a:r>
          </a:p>
          <a:p>
            <a:pPr lvl="1"/>
            <a:r>
              <a:t>Texte niveau 2</a:t>
            </a:r>
          </a:p>
          <a:p>
            <a:pPr lvl="2"/>
            <a:r>
              <a:t>Texte niveau 3</a:t>
            </a:r>
          </a:p>
          <a:p>
            <a:pPr lvl="3"/>
            <a:r>
              <a:t>Texte niveau 4</a:t>
            </a:r>
          </a:p>
          <a:p>
            <a:pPr lvl="4"/>
            <a:r>
              <a:t>Texte niveau 5</a:t>
            </a:r>
          </a:p>
        </p:txBody>
      </p:sp>
      <p:sp>
        <p:nvSpPr>
          <p:cNvPr id="13" name="Marcador de texto 14"/>
          <p:cNvSpPr/>
          <p:nvPr>
            <p:ph type="body" sz="quarter" idx="21"/>
          </p:nvPr>
        </p:nvSpPr>
        <p:spPr>
          <a:xfrm>
            <a:off x="651935" y="12191372"/>
            <a:ext cx="6510868" cy="975065"/>
          </a:xfrm>
          <a:prstGeom prst="rect">
            <a:avLst/>
          </a:prstGeom>
          <a:ln w="12700"/>
        </p:spPr>
        <p:txBody>
          <a:bodyPr anchor="ctr"/>
          <a:lstStyle/>
          <a:p>
            <a:pPr marL="0" indent="0" algn="ctr">
              <a:buSzTx/>
              <a:buFontTx/>
              <a:buNone/>
              <a:defRPr>
                <a:solidFill>
                  <a:srgbClr val="FFFFFF"/>
                </a:solidFill>
              </a:defRPr>
            </a:pPr>
          </a:p>
        </p:txBody>
      </p:sp>
      <p:sp>
        <p:nvSpPr>
          <p:cNvPr id="14" name="Marcador de texto 16"/>
          <p:cNvSpPr/>
          <p:nvPr>
            <p:ph type="body" sz="quarter" idx="22"/>
          </p:nvPr>
        </p:nvSpPr>
        <p:spPr>
          <a:xfrm>
            <a:off x="9927776" y="12191369"/>
            <a:ext cx="13405190" cy="975065"/>
          </a:xfrm>
          <a:prstGeom prst="rect">
            <a:avLst/>
          </a:prstGeom>
          <a:ln w="12700"/>
        </p:spPr>
        <p:txBody>
          <a:bodyPr anchor="ctr"/>
          <a:lstStyle/>
          <a:p>
            <a:pPr marL="0" indent="0">
              <a:buSzTx/>
              <a:buFontTx/>
              <a:buNone/>
              <a:defRPr>
                <a:solidFill>
                  <a:srgbClr val="004890"/>
                </a:solidFill>
              </a:defRPr>
            </a:pPr>
          </a:p>
        </p:txBody>
      </p:sp>
      <p:sp>
        <p:nvSpPr>
          <p:cNvPr id="1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objeto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 name="Texte du titre"/>
          <p:cNvSpPr txBox="1"/>
          <p:nvPr>
            <p:ph type="title"/>
          </p:nvPr>
        </p:nvSpPr>
        <p:spPr>
          <a:xfrm>
            <a:off x="0" y="512135"/>
            <a:ext cx="24384000" cy="1601892"/>
          </a:xfrm>
          <a:prstGeom prst="rect">
            <a:avLst/>
          </a:prstGeom>
        </p:spPr>
        <p:txBody>
          <a:bodyPr/>
          <a:lstStyle/>
          <a:p>
            <a:pPr/>
            <a:r>
              <a:t>Texte du titre</a:t>
            </a:r>
          </a:p>
        </p:txBody>
      </p:sp>
      <p:sp>
        <p:nvSpPr>
          <p:cNvPr id="23" name="Texte niveau 1…"/>
          <p:cNvSpPr txBox="1"/>
          <p:nvPr>
            <p:ph type="body" idx="1"/>
          </p:nvPr>
        </p:nvSpPr>
        <p:spPr>
          <a:xfrm>
            <a:off x="1207314" y="3028950"/>
            <a:ext cx="21969371" cy="9324976"/>
          </a:xfrm>
          <a:prstGeom prst="rect">
            <a:avLst/>
          </a:prstGeom>
        </p:spPr>
        <p:txBody>
          <a:bodyPr/>
          <a:lstStyle>
            <a:lvl1pPr>
              <a:defRPr sz="4000"/>
            </a:lvl1pPr>
            <a:lvl2pPr marL="965200" indent="-508000">
              <a:defRPr sz="4000"/>
            </a:lvl2pPr>
            <a:lvl3pPr marL="1485900" indent="-571500">
              <a:defRPr sz="4000"/>
            </a:lvl3pPr>
            <a:lvl4pPr marL="1943100" indent="-571500">
              <a:defRPr sz="4000"/>
            </a:lvl4pPr>
            <a:lvl5pPr marL="2400300" indent="-571500">
              <a:defRPr sz="4000"/>
            </a:lvl5pPr>
          </a:lstStyle>
          <a:p>
            <a:pPr/>
            <a:r>
              <a:t>Texte niveau 1</a:t>
            </a:r>
          </a:p>
          <a:p>
            <a:pPr lvl="1"/>
            <a:r>
              <a:t>Texte niveau 2</a:t>
            </a:r>
          </a:p>
          <a:p>
            <a:pPr lvl="2"/>
            <a:r>
              <a:t>Texte niveau 3</a:t>
            </a:r>
          </a:p>
          <a:p>
            <a:pPr lvl="3"/>
            <a:r>
              <a:t>Texte niveau 4</a:t>
            </a:r>
          </a:p>
          <a:p>
            <a:pPr lvl="4"/>
            <a:r>
              <a:t>Texte niveau 5</a:t>
            </a:r>
          </a:p>
        </p:txBody>
      </p:sp>
      <p:sp>
        <p:nvSpPr>
          <p:cNvPr id="2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subtítulo y objeto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 name="Texte du titre"/>
          <p:cNvSpPr txBox="1"/>
          <p:nvPr>
            <p:ph type="title"/>
          </p:nvPr>
        </p:nvSpPr>
        <p:spPr>
          <a:xfrm>
            <a:off x="0" y="512135"/>
            <a:ext cx="24384000" cy="1601892"/>
          </a:xfrm>
          <a:prstGeom prst="rect">
            <a:avLst/>
          </a:prstGeom>
        </p:spPr>
        <p:txBody>
          <a:bodyPr/>
          <a:lstStyle/>
          <a:p>
            <a:pPr/>
            <a:r>
              <a:t>Texte du titre</a:t>
            </a:r>
          </a:p>
        </p:txBody>
      </p:sp>
      <p:sp>
        <p:nvSpPr>
          <p:cNvPr id="32" name="Texte niveau 1…"/>
          <p:cNvSpPr txBox="1"/>
          <p:nvPr>
            <p:ph type="body" idx="1"/>
          </p:nvPr>
        </p:nvSpPr>
        <p:spPr>
          <a:xfrm>
            <a:off x="1191236" y="3138821"/>
            <a:ext cx="21993833" cy="9132556"/>
          </a:xfrm>
          <a:prstGeom prst="rect">
            <a:avLst/>
          </a:prstGeom>
        </p:spPr>
        <p:txBody>
          <a:bodyPr/>
          <a:lstStyle>
            <a:lvl1pPr>
              <a:defRPr sz="4000"/>
            </a:lvl1pPr>
            <a:lvl2pPr marL="965200" indent="-508000">
              <a:defRPr sz="4000"/>
            </a:lvl2pPr>
            <a:lvl3pPr marL="1485900" indent="-571500">
              <a:defRPr sz="4000"/>
            </a:lvl3pPr>
            <a:lvl4pPr marL="1943100" indent="-571500">
              <a:defRPr sz="4000"/>
            </a:lvl4pPr>
            <a:lvl5pPr marL="2400300" indent="-571500">
              <a:defRPr sz="4000"/>
            </a:lvl5pPr>
          </a:lstStyle>
          <a:p>
            <a:pPr/>
            <a:r>
              <a:t>Texte niveau 1</a:t>
            </a:r>
          </a:p>
          <a:p>
            <a:pPr lvl="1"/>
            <a:r>
              <a:t>Texte niveau 2</a:t>
            </a:r>
          </a:p>
          <a:p>
            <a:pPr lvl="2"/>
            <a:r>
              <a:t>Texte niveau 3</a:t>
            </a:r>
          </a:p>
          <a:p>
            <a:pPr lvl="3"/>
            <a:r>
              <a:t>Texte niveau 4</a:t>
            </a:r>
          </a:p>
          <a:p>
            <a:pPr lvl="4"/>
            <a:r>
              <a:t>Texte niveau 5</a:t>
            </a:r>
          </a:p>
        </p:txBody>
      </p:sp>
      <p:sp>
        <p:nvSpPr>
          <p:cNvPr id="33" name="Marcador de texto 3"/>
          <p:cNvSpPr/>
          <p:nvPr>
            <p:ph type="body" sz="quarter" idx="21"/>
          </p:nvPr>
        </p:nvSpPr>
        <p:spPr>
          <a:xfrm>
            <a:off x="0" y="2114550"/>
            <a:ext cx="24384000" cy="1025526"/>
          </a:xfrm>
          <a:prstGeom prst="rect">
            <a:avLst/>
          </a:prstGeom>
          <a:ln w="12700"/>
        </p:spPr>
        <p:txBody>
          <a:bodyPr/>
          <a:lstStyle/>
          <a:p>
            <a:pPr marL="0" indent="0" algn="ctr">
              <a:buSzTx/>
              <a:buFontTx/>
              <a:buNone/>
              <a:defRPr b="1"/>
            </a:pPr>
          </a:p>
        </p:txBody>
      </p:sp>
      <p:sp>
        <p:nvSpPr>
          <p:cNvPr id="3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parador">
    <p:spTree>
      <p:nvGrpSpPr>
        <p:cNvPr id="1" name=""/>
        <p:cNvGrpSpPr/>
        <p:nvPr/>
      </p:nvGrpSpPr>
      <p:grpSpPr>
        <a:xfrm>
          <a:off x="0" y="0"/>
          <a:ext cx="0" cy="0"/>
          <a:chOff x="0" y="0"/>
          <a:chExt cx="0" cy="0"/>
        </a:xfrm>
      </p:grpSpPr>
      <p:sp>
        <p:nvSpPr>
          <p:cNvPr id="41" name="Texte du titre"/>
          <p:cNvSpPr txBox="1"/>
          <p:nvPr>
            <p:ph type="title"/>
          </p:nvPr>
        </p:nvSpPr>
        <p:spPr>
          <a:prstGeom prst="rect">
            <a:avLst/>
          </a:prstGeom>
        </p:spPr>
        <p:txBody>
          <a:bodyPr/>
          <a:lstStyle/>
          <a:p>
            <a:pPr/>
            <a:r>
              <a:t>Texte du titre</a:t>
            </a:r>
          </a:p>
        </p:txBody>
      </p:sp>
      <p:sp>
        <p:nvSpPr>
          <p:cNvPr id="4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raportada">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 name="Rectángulo 9"/>
          <p:cNvSpPr/>
          <p:nvPr/>
        </p:nvSpPr>
        <p:spPr>
          <a:xfrm>
            <a:off x="8128000" y="12191372"/>
            <a:ext cx="16256000" cy="975065"/>
          </a:xfrm>
          <a:prstGeom prst="rect">
            <a:avLst/>
          </a:prstGeom>
          <a:solidFill>
            <a:srgbClr val="FFFFFF">
              <a:alpha val="75000"/>
            </a:srgbClr>
          </a:solidFill>
          <a:ln w="12700">
            <a:miter lim="400000"/>
          </a:ln>
        </p:spPr>
        <p:txBody>
          <a:bodyPr tIns="91439" bIns="91439" anchor="ctr"/>
          <a:lstStyle/>
          <a:p>
            <a:pPr algn="ctr">
              <a:defRPr sz="3600">
                <a:solidFill>
                  <a:srgbClr val="FFFFFF"/>
                </a:solidFill>
              </a:defRPr>
            </a:pPr>
          </a:p>
        </p:txBody>
      </p:sp>
      <p:sp>
        <p:nvSpPr>
          <p:cNvPr id="50" name="Texte du titre"/>
          <p:cNvSpPr txBox="1"/>
          <p:nvPr>
            <p:ph type="title"/>
          </p:nvPr>
        </p:nvSpPr>
        <p:spPr>
          <a:xfrm>
            <a:off x="9927777" y="3263460"/>
            <a:ext cx="13405188" cy="5997653"/>
          </a:xfrm>
          <a:prstGeom prst="rect">
            <a:avLst/>
          </a:prstGeom>
        </p:spPr>
        <p:txBody>
          <a:bodyPr anchor="ctr"/>
          <a:lstStyle>
            <a:lvl1pPr algn="l">
              <a:defRPr sz="16000">
                <a:solidFill>
                  <a:srgbClr val="004890"/>
                </a:solidFill>
              </a:defRPr>
            </a:lvl1pPr>
          </a:lstStyle>
          <a:p>
            <a:pPr/>
            <a:r>
              <a:t>Texte du titre</a:t>
            </a:r>
          </a:p>
        </p:txBody>
      </p:sp>
      <p:sp>
        <p:nvSpPr>
          <p:cNvPr id="51" name="Texte niveau 1…"/>
          <p:cNvSpPr txBox="1"/>
          <p:nvPr>
            <p:ph type="body" sz="quarter" idx="1"/>
          </p:nvPr>
        </p:nvSpPr>
        <p:spPr>
          <a:xfrm>
            <a:off x="9927777" y="9800281"/>
            <a:ext cx="13405188" cy="1645485"/>
          </a:xfrm>
          <a:prstGeom prst="rect">
            <a:avLst/>
          </a:prstGeom>
        </p:spPr>
        <p:txBody>
          <a:bodyPr anchor="ctr"/>
          <a:lstStyle>
            <a:lvl1pPr marL="0" indent="0">
              <a:buSzTx/>
              <a:buFontTx/>
              <a:buNone/>
              <a:defRPr sz="6400"/>
            </a:lvl1pPr>
            <a:lvl2pPr marL="0" indent="457200">
              <a:buSzTx/>
              <a:buFontTx/>
              <a:buNone/>
              <a:defRPr sz="6400"/>
            </a:lvl2pPr>
            <a:lvl3pPr marL="0" indent="914400">
              <a:buSzTx/>
              <a:buFontTx/>
              <a:buNone/>
              <a:defRPr sz="6400"/>
            </a:lvl3pPr>
            <a:lvl4pPr marL="0" indent="1371600">
              <a:buSzTx/>
              <a:buFontTx/>
              <a:buNone/>
              <a:defRPr sz="6400"/>
            </a:lvl4pPr>
            <a:lvl5pPr marL="0" indent="1828800">
              <a:buSzTx/>
              <a:buFontTx/>
              <a:buNone/>
              <a:defRPr sz="6400"/>
            </a:lvl5pPr>
          </a:lstStyle>
          <a:p>
            <a:pPr/>
            <a:r>
              <a:t>Texte niveau 1</a:t>
            </a:r>
          </a:p>
          <a:p>
            <a:pPr lvl="1"/>
            <a:r>
              <a:t>Texte niveau 2</a:t>
            </a:r>
          </a:p>
          <a:p>
            <a:pPr lvl="2"/>
            <a:r>
              <a:t>Texte niveau 3</a:t>
            </a:r>
          </a:p>
          <a:p>
            <a:pPr lvl="3"/>
            <a:r>
              <a:t>Texte niveau 4</a:t>
            </a:r>
          </a:p>
          <a:p>
            <a:pPr lvl="4"/>
            <a:r>
              <a:t>Texte niveau 5</a:t>
            </a:r>
          </a:p>
        </p:txBody>
      </p:sp>
      <p:sp>
        <p:nvSpPr>
          <p:cNvPr id="52" name="Rectángulo 12"/>
          <p:cNvSpPr/>
          <p:nvPr/>
        </p:nvSpPr>
        <p:spPr>
          <a:xfrm>
            <a:off x="2" y="12191372"/>
            <a:ext cx="8128001" cy="975065"/>
          </a:xfrm>
          <a:prstGeom prst="rect">
            <a:avLst/>
          </a:prstGeom>
          <a:solidFill>
            <a:srgbClr val="004890">
              <a:alpha val="50000"/>
            </a:srgbClr>
          </a:solidFill>
          <a:ln w="12700">
            <a:miter lim="400000"/>
          </a:ln>
        </p:spPr>
        <p:txBody>
          <a:bodyPr tIns="91439" bIns="91439" anchor="ctr"/>
          <a:lstStyle/>
          <a:p>
            <a:pPr algn="ctr">
              <a:defRPr sz="3200">
                <a:solidFill>
                  <a:srgbClr val="FFFFFF"/>
                </a:solidFill>
              </a:defRPr>
            </a:pPr>
          </a:p>
        </p:txBody>
      </p:sp>
      <p:sp>
        <p:nvSpPr>
          <p:cNvPr id="53" name="Marcador de texto 16"/>
          <p:cNvSpPr/>
          <p:nvPr>
            <p:ph type="body" sz="quarter" idx="21"/>
          </p:nvPr>
        </p:nvSpPr>
        <p:spPr>
          <a:xfrm>
            <a:off x="9927776" y="12191369"/>
            <a:ext cx="13405190" cy="975065"/>
          </a:xfrm>
          <a:prstGeom prst="rect">
            <a:avLst/>
          </a:prstGeom>
          <a:ln w="12700"/>
        </p:spPr>
        <p:txBody>
          <a:bodyPr anchor="ctr"/>
          <a:lstStyle/>
          <a:p>
            <a:pPr marL="0" indent="0">
              <a:buSzTx/>
              <a:buFontTx/>
              <a:buNone/>
              <a:defRPr>
                <a:solidFill>
                  <a:srgbClr val="004890"/>
                </a:solidFill>
              </a:defRPr>
            </a:pPr>
          </a:p>
        </p:txBody>
      </p:sp>
      <p:sp>
        <p:nvSpPr>
          <p:cNvPr id="5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xte du titre"/>
          <p:cNvSpPr txBox="1"/>
          <p:nvPr>
            <p:ph type="title"/>
          </p:nvPr>
        </p:nvSpPr>
        <p:spPr>
          <a:xfrm>
            <a:off x="1207316" y="6057055"/>
            <a:ext cx="21969368" cy="1601891"/>
          </a:xfrm>
          <a:prstGeom prst="rect">
            <a:avLst/>
          </a:prstGeom>
          <a:ln w="254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p>
            <a:pPr/>
            <a:r>
              <a:t>Texte du titre</a:t>
            </a:r>
          </a:p>
        </p:txBody>
      </p:sp>
      <p:sp>
        <p:nvSpPr>
          <p:cNvPr id="3" name="Numéro de diapositive"/>
          <p:cNvSpPr txBox="1"/>
          <p:nvPr>
            <p:ph type="sldNum" sz="quarter" idx="2"/>
          </p:nvPr>
        </p:nvSpPr>
        <p:spPr>
          <a:xfrm>
            <a:off x="11785600" y="12344400"/>
            <a:ext cx="5689600" cy="736601"/>
          </a:xfrm>
          <a:prstGeom prst="rect">
            <a:avLst/>
          </a:prstGeom>
          <a:ln w="25400">
            <a:miter lim="400000"/>
          </a:ln>
        </p:spPr>
        <p:txBody>
          <a:bodyPr wrap="none" tIns="91439" bIns="91439" anchor="ctr">
            <a:spAutoFit/>
          </a:bodyPr>
          <a:lstStyle>
            <a:lvl1pPr algn="r">
              <a:defRPr sz="2400">
                <a:solidFill>
                  <a:srgbClr val="000000"/>
                </a:solidFill>
              </a:defRPr>
            </a:lvl1pPr>
          </a:lstStyle>
          <a:p>
            <a:pPr/>
            <a:fld id="{86CB4B4D-7CA3-9044-876B-883B54F8677D}" type="slidenum"/>
          </a:p>
        </p:txBody>
      </p:sp>
      <p:sp>
        <p:nvSpPr>
          <p:cNvPr id="4" name="Texte niveau 1…"/>
          <p:cNvSpPr txBox="1"/>
          <p:nvPr>
            <p:ph type="body" idx="1"/>
          </p:nvPr>
        </p:nvSpPr>
        <p:spPr>
          <a:xfrm>
            <a:off x="1219200" y="3200400"/>
            <a:ext cx="21945600" cy="9051925"/>
          </a:xfrm>
          <a:prstGeom prst="rect">
            <a:avLst/>
          </a:prstGeom>
          <a:ln w="254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p>
            <a:pPr/>
            <a:r>
              <a:t>Texte niveau 1</a:t>
            </a:r>
          </a:p>
          <a:p>
            <a:pPr lvl="1"/>
            <a:r>
              <a:t>Texte niveau 2</a:t>
            </a:r>
          </a:p>
          <a:p>
            <a:pPr lvl="2"/>
            <a:r>
              <a:t>Texte niveau 3</a:t>
            </a:r>
          </a:p>
          <a:p>
            <a:pPr lvl="3"/>
            <a:r>
              <a:t>Texte niveau 4</a:t>
            </a:r>
          </a:p>
          <a:p>
            <a:pPr lvl="4"/>
            <a:r>
              <a:t>Texte niveau 5</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Lst>
  <p:transition xmlns:p14="http://schemas.microsoft.com/office/powerpoint/2010/main" spd="med" advClick="1"/>
  <p:txStyles>
    <p:titleStyle>
      <a:lvl1pPr marL="0" marR="0" indent="0" algn="ctr" defTabSz="1828800" rtl="0" latinLnBrk="0">
        <a:lnSpc>
          <a:spcPct val="90000"/>
        </a:lnSpc>
        <a:spcBef>
          <a:spcPts val="0"/>
        </a:spcBef>
        <a:spcAft>
          <a:spcPts val="0"/>
        </a:spcAft>
        <a:buClrTx/>
        <a:buSzTx/>
        <a:buFontTx/>
        <a:buNone/>
        <a:tabLst/>
        <a:defRPr b="1" baseline="0" cap="none" i="0" spc="0" strike="noStrike" sz="8000" u="none">
          <a:solidFill>
            <a:srgbClr val="124484"/>
          </a:solidFill>
          <a:uFillTx/>
          <a:latin typeface="+mn-lt"/>
          <a:ea typeface="+mn-ea"/>
          <a:cs typeface="+mn-cs"/>
          <a:sym typeface="Calibri"/>
        </a:defRPr>
      </a:lvl1pPr>
      <a:lvl2pPr marL="0" marR="0" indent="0" algn="ctr" defTabSz="1828800" rtl="0" latinLnBrk="0">
        <a:lnSpc>
          <a:spcPct val="90000"/>
        </a:lnSpc>
        <a:spcBef>
          <a:spcPts val="0"/>
        </a:spcBef>
        <a:spcAft>
          <a:spcPts val="0"/>
        </a:spcAft>
        <a:buClrTx/>
        <a:buSzTx/>
        <a:buFontTx/>
        <a:buNone/>
        <a:tabLst/>
        <a:defRPr b="1" baseline="0" cap="none" i="0" spc="0" strike="noStrike" sz="8000" u="none">
          <a:solidFill>
            <a:srgbClr val="124484"/>
          </a:solidFill>
          <a:uFillTx/>
          <a:latin typeface="+mn-lt"/>
          <a:ea typeface="+mn-ea"/>
          <a:cs typeface="+mn-cs"/>
          <a:sym typeface="Calibri"/>
        </a:defRPr>
      </a:lvl2pPr>
      <a:lvl3pPr marL="0" marR="0" indent="0" algn="ctr" defTabSz="1828800" rtl="0" latinLnBrk="0">
        <a:lnSpc>
          <a:spcPct val="90000"/>
        </a:lnSpc>
        <a:spcBef>
          <a:spcPts val="0"/>
        </a:spcBef>
        <a:spcAft>
          <a:spcPts val="0"/>
        </a:spcAft>
        <a:buClrTx/>
        <a:buSzTx/>
        <a:buFontTx/>
        <a:buNone/>
        <a:tabLst/>
        <a:defRPr b="1" baseline="0" cap="none" i="0" spc="0" strike="noStrike" sz="8000" u="none">
          <a:solidFill>
            <a:srgbClr val="124484"/>
          </a:solidFill>
          <a:uFillTx/>
          <a:latin typeface="+mn-lt"/>
          <a:ea typeface="+mn-ea"/>
          <a:cs typeface="+mn-cs"/>
          <a:sym typeface="Calibri"/>
        </a:defRPr>
      </a:lvl3pPr>
      <a:lvl4pPr marL="0" marR="0" indent="0" algn="ctr" defTabSz="1828800" rtl="0" latinLnBrk="0">
        <a:lnSpc>
          <a:spcPct val="90000"/>
        </a:lnSpc>
        <a:spcBef>
          <a:spcPts val="0"/>
        </a:spcBef>
        <a:spcAft>
          <a:spcPts val="0"/>
        </a:spcAft>
        <a:buClrTx/>
        <a:buSzTx/>
        <a:buFontTx/>
        <a:buNone/>
        <a:tabLst/>
        <a:defRPr b="1" baseline="0" cap="none" i="0" spc="0" strike="noStrike" sz="8000" u="none">
          <a:solidFill>
            <a:srgbClr val="124484"/>
          </a:solidFill>
          <a:uFillTx/>
          <a:latin typeface="+mn-lt"/>
          <a:ea typeface="+mn-ea"/>
          <a:cs typeface="+mn-cs"/>
          <a:sym typeface="Calibri"/>
        </a:defRPr>
      </a:lvl4pPr>
      <a:lvl5pPr marL="0" marR="0" indent="0" algn="ctr" defTabSz="1828800" rtl="0" latinLnBrk="0">
        <a:lnSpc>
          <a:spcPct val="90000"/>
        </a:lnSpc>
        <a:spcBef>
          <a:spcPts val="0"/>
        </a:spcBef>
        <a:spcAft>
          <a:spcPts val="0"/>
        </a:spcAft>
        <a:buClrTx/>
        <a:buSzTx/>
        <a:buFontTx/>
        <a:buNone/>
        <a:tabLst/>
        <a:defRPr b="1" baseline="0" cap="none" i="0" spc="0" strike="noStrike" sz="8000" u="none">
          <a:solidFill>
            <a:srgbClr val="124484"/>
          </a:solidFill>
          <a:uFillTx/>
          <a:latin typeface="+mn-lt"/>
          <a:ea typeface="+mn-ea"/>
          <a:cs typeface="+mn-cs"/>
          <a:sym typeface="Calibri"/>
        </a:defRPr>
      </a:lvl5pPr>
      <a:lvl6pPr marL="0" marR="0" indent="0" algn="ctr" defTabSz="1828800" rtl="0" latinLnBrk="0">
        <a:lnSpc>
          <a:spcPct val="90000"/>
        </a:lnSpc>
        <a:spcBef>
          <a:spcPts val="0"/>
        </a:spcBef>
        <a:spcAft>
          <a:spcPts val="0"/>
        </a:spcAft>
        <a:buClrTx/>
        <a:buSzTx/>
        <a:buFontTx/>
        <a:buNone/>
        <a:tabLst/>
        <a:defRPr b="1" baseline="0" cap="none" i="0" spc="0" strike="noStrike" sz="8000" u="none">
          <a:solidFill>
            <a:srgbClr val="124484"/>
          </a:solidFill>
          <a:uFillTx/>
          <a:latin typeface="+mn-lt"/>
          <a:ea typeface="+mn-ea"/>
          <a:cs typeface="+mn-cs"/>
          <a:sym typeface="Calibri"/>
        </a:defRPr>
      </a:lvl6pPr>
      <a:lvl7pPr marL="0" marR="0" indent="0" algn="ctr" defTabSz="1828800" rtl="0" latinLnBrk="0">
        <a:lnSpc>
          <a:spcPct val="90000"/>
        </a:lnSpc>
        <a:spcBef>
          <a:spcPts val="0"/>
        </a:spcBef>
        <a:spcAft>
          <a:spcPts val="0"/>
        </a:spcAft>
        <a:buClrTx/>
        <a:buSzTx/>
        <a:buFontTx/>
        <a:buNone/>
        <a:tabLst/>
        <a:defRPr b="1" baseline="0" cap="none" i="0" spc="0" strike="noStrike" sz="8000" u="none">
          <a:solidFill>
            <a:srgbClr val="124484"/>
          </a:solidFill>
          <a:uFillTx/>
          <a:latin typeface="+mn-lt"/>
          <a:ea typeface="+mn-ea"/>
          <a:cs typeface="+mn-cs"/>
          <a:sym typeface="Calibri"/>
        </a:defRPr>
      </a:lvl7pPr>
      <a:lvl8pPr marL="0" marR="0" indent="0" algn="ctr" defTabSz="1828800" rtl="0" latinLnBrk="0">
        <a:lnSpc>
          <a:spcPct val="90000"/>
        </a:lnSpc>
        <a:spcBef>
          <a:spcPts val="0"/>
        </a:spcBef>
        <a:spcAft>
          <a:spcPts val="0"/>
        </a:spcAft>
        <a:buClrTx/>
        <a:buSzTx/>
        <a:buFontTx/>
        <a:buNone/>
        <a:tabLst/>
        <a:defRPr b="1" baseline="0" cap="none" i="0" spc="0" strike="noStrike" sz="8000" u="none">
          <a:solidFill>
            <a:srgbClr val="124484"/>
          </a:solidFill>
          <a:uFillTx/>
          <a:latin typeface="+mn-lt"/>
          <a:ea typeface="+mn-ea"/>
          <a:cs typeface="+mn-cs"/>
          <a:sym typeface="Calibri"/>
        </a:defRPr>
      </a:lvl8pPr>
      <a:lvl9pPr marL="0" marR="0" indent="0" algn="ctr" defTabSz="1828800" rtl="0" latinLnBrk="0">
        <a:lnSpc>
          <a:spcPct val="90000"/>
        </a:lnSpc>
        <a:spcBef>
          <a:spcPts val="0"/>
        </a:spcBef>
        <a:spcAft>
          <a:spcPts val="0"/>
        </a:spcAft>
        <a:buClrTx/>
        <a:buSzTx/>
        <a:buFontTx/>
        <a:buNone/>
        <a:tabLst/>
        <a:defRPr b="1" baseline="0" cap="none" i="0" spc="0" strike="noStrike" sz="8000" u="none">
          <a:solidFill>
            <a:srgbClr val="124484"/>
          </a:solidFill>
          <a:uFillTx/>
          <a:latin typeface="+mn-lt"/>
          <a:ea typeface="+mn-ea"/>
          <a:cs typeface="+mn-cs"/>
          <a:sym typeface="Calibri"/>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b="0" baseline="0" cap="none" i="0" spc="0" strike="noStrike" sz="4800" u="none">
          <a:solidFill>
            <a:srgbClr val="000000"/>
          </a:solidFill>
          <a:uFillTx/>
          <a:latin typeface="+mn-lt"/>
          <a:ea typeface="+mn-ea"/>
          <a:cs typeface="+mn-cs"/>
          <a:sym typeface="Calibri"/>
        </a:defRPr>
      </a:lvl1pPr>
      <a:lvl2pPr marL="1005839" marR="0" indent="-548639" algn="l" defTabSz="1828800" rtl="0" latinLnBrk="0">
        <a:lnSpc>
          <a:spcPct val="90000"/>
        </a:lnSpc>
        <a:spcBef>
          <a:spcPts val="2000"/>
        </a:spcBef>
        <a:spcAft>
          <a:spcPts val="0"/>
        </a:spcAft>
        <a:buClrTx/>
        <a:buSzPct val="100000"/>
        <a:buFont typeface="Arial"/>
        <a:buChar char="•"/>
        <a:tabLst/>
        <a:defRPr b="0" baseline="0" cap="none" i="0" spc="0" strike="noStrike" sz="4800" u="none">
          <a:solidFill>
            <a:srgbClr val="000000"/>
          </a:solidFill>
          <a:uFillTx/>
          <a:latin typeface="+mn-lt"/>
          <a:ea typeface="+mn-ea"/>
          <a:cs typeface="+mn-cs"/>
          <a:sym typeface="Calibri"/>
        </a:defRPr>
      </a:lvl2pPr>
      <a:lvl3pPr marL="1524000" marR="0" indent="-609600" algn="l" defTabSz="1828800" rtl="0" latinLnBrk="0">
        <a:lnSpc>
          <a:spcPct val="90000"/>
        </a:lnSpc>
        <a:spcBef>
          <a:spcPts val="2000"/>
        </a:spcBef>
        <a:spcAft>
          <a:spcPts val="0"/>
        </a:spcAft>
        <a:buClrTx/>
        <a:buSzPct val="100000"/>
        <a:buFont typeface="Arial"/>
        <a:buChar char="•"/>
        <a:tabLst/>
        <a:defRPr b="0" baseline="0" cap="none" i="0" spc="0" strike="noStrike" sz="4800" u="none">
          <a:solidFill>
            <a:srgbClr val="000000"/>
          </a:solidFill>
          <a:uFillTx/>
          <a:latin typeface="+mn-lt"/>
          <a:ea typeface="+mn-ea"/>
          <a:cs typeface="+mn-cs"/>
          <a:sym typeface="Calibri"/>
        </a:defRPr>
      </a:lvl3pPr>
      <a:lvl4pPr marL="1981200" marR="0" indent="-609600" algn="l" defTabSz="1828800" rtl="0" latinLnBrk="0">
        <a:lnSpc>
          <a:spcPct val="90000"/>
        </a:lnSpc>
        <a:spcBef>
          <a:spcPts val="2000"/>
        </a:spcBef>
        <a:spcAft>
          <a:spcPts val="0"/>
        </a:spcAft>
        <a:buClrTx/>
        <a:buSzPct val="100000"/>
        <a:buFont typeface="Arial"/>
        <a:buChar char="•"/>
        <a:tabLst/>
        <a:defRPr b="0" baseline="0" cap="none" i="0" spc="0" strike="noStrike" sz="4800" u="none">
          <a:solidFill>
            <a:srgbClr val="000000"/>
          </a:solidFill>
          <a:uFillTx/>
          <a:latin typeface="+mn-lt"/>
          <a:ea typeface="+mn-ea"/>
          <a:cs typeface="+mn-cs"/>
          <a:sym typeface="Calibri"/>
        </a:defRPr>
      </a:lvl4pPr>
      <a:lvl5pPr marL="2438400" marR="0" indent="-609600" algn="l" defTabSz="1828800" rtl="0" latinLnBrk="0">
        <a:lnSpc>
          <a:spcPct val="90000"/>
        </a:lnSpc>
        <a:spcBef>
          <a:spcPts val="2000"/>
        </a:spcBef>
        <a:spcAft>
          <a:spcPts val="0"/>
        </a:spcAft>
        <a:buClrTx/>
        <a:buSzPct val="100000"/>
        <a:buFont typeface="Arial"/>
        <a:buChar char="•"/>
        <a:tabLst/>
        <a:defRPr b="0" baseline="0" cap="none" i="0" spc="0" strike="noStrike" sz="4800" u="none">
          <a:solidFill>
            <a:srgbClr val="000000"/>
          </a:solidFill>
          <a:uFillTx/>
          <a:latin typeface="+mn-lt"/>
          <a:ea typeface="+mn-ea"/>
          <a:cs typeface="+mn-cs"/>
          <a:sym typeface="Calibri"/>
        </a:defRPr>
      </a:lvl5pPr>
      <a:lvl6pPr marL="2895600" marR="0" indent="-609600" algn="l" defTabSz="1828800" rtl="0" latinLnBrk="0">
        <a:lnSpc>
          <a:spcPct val="90000"/>
        </a:lnSpc>
        <a:spcBef>
          <a:spcPts val="2000"/>
        </a:spcBef>
        <a:spcAft>
          <a:spcPts val="0"/>
        </a:spcAft>
        <a:buClrTx/>
        <a:buSzPct val="100000"/>
        <a:buFont typeface="Arial"/>
        <a:buChar char="•"/>
        <a:tabLst/>
        <a:defRPr b="0" baseline="0" cap="none" i="0" spc="0" strike="noStrike" sz="4800" u="none">
          <a:solidFill>
            <a:srgbClr val="000000"/>
          </a:solidFill>
          <a:uFillTx/>
          <a:latin typeface="+mn-lt"/>
          <a:ea typeface="+mn-ea"/>
          <a:cs typeface="+mn-cs"/>
          <a:sym typeface="Calibri"/>
        </a:defRPr>
      </a:lvl6pPr>
      <a:lvl7pPr marL="3352800" marR="0" indent="-609600" algn="l" defTabSz="1828800" rtl="0" latinLnBrk="0">
        <a:lnSpc>
          <a:spcPct val="90000"/>
        </a:lnSpc>
        <a:spcBef>
          <a:spcPts val="2000"/>
        </a:spcBef>
        <a:spcAft>
          <a:spcPts val="0"/>
        </a:spcAft>
        <a:buClrTx/>
        <a:buSzPct val="100000"/>
        <a:buFont typeface="Arial"/>
        <a:buChar char="•"/>
        <a:tabLst/>
        <a:defRPr b="0" baseline="0" cap="none" i="0" spc="0" strike="noStrike" sz="4800" u="none">
          <a:solidFill>
            <a:srgbClr val="000000"/>
          </a:solidFill>
          <a:uFillTx/>
          <a:latin typeface="+mn-lt"/>
          <a:ea typeface="+mn-ea"/>
          <a:cs typeface="+mn-cs"/>
          <a:sym typeface="Calibri"/>
        </a:defRPr>
      </a:lvl7pPr>
      <a:lvl8pPr marL="3810000" marR="0" indent="-609600" algn="l" defTabSz="1828800" rtl="0" latinLnBrk="0">
        <a:lnSpc>
          <a:spcPct val="90000"/>
        </a:lnSpc>
        <a:spcBef>
          <a:spcPts val="2000"/>
        </a:spcBef>
        <a:spcAft>
          <a:spcPts val="0"/>
        </a:spcAft>
        <a:buClrTx/>
        <a:buSzPct val="100000"/>
        <a:buFont typeface="Arial"/>
        <a:buChar char="•"/>
        <a:tabLst/>
        <a:defRPr b="0" baseline="0" cap="none" i="0" spc="0" strike="noStrike" sz="4800" u="none">
          <a:solidFill>
            <a:srgbClr val="000000"/>
          </a:solidFill>
          <a:uFillTx/>
          <a:latin typeface="+mn-lt"/>
          <a:ea typeface="+mn-ea"/>
          <a:cs typeface="+mn-cs"/>
          <a:sym typeface="Calibri"/>
        </a:defRPr>
      </a:lvl8pPr>
      <a:lvl9pPr marL="4267200" marR="0" indent="-609600" algn="l" defTabSz="1828800" rtl="0" latinLnBrk="0">
        <a:lnSpc>
          <a:spcPct val="90000"/>
        </a:lnSpc>
        <a:spcBef>
          <a:spcPts val="2000"/>
        </a:spcBef>
        <a:spcAft>
          <a:spcPts val="0"/>
        </a:spcAft>
        <a:buClrTx/>
        <a:buSzPct val="100000"/>
        <a:buFont typeface="Arial"/>
        <a:buChar char="•"/>
        <a:tabLst/>
        <a:defRPr b="0" baseline="0" cap="none" i="0" spc="0" strike="noStrike" sz="4800" u="none">
          <a:solidFill>
            <a:srgbClr val="000000"/>
          </a:solidFill>
          <a:uFillTx/>
          <a:latin typeface="+mn-lt"/>
          <a:ea typeface="+mn-ea"/>
          <a:cs typeface="+mn-cs"/>
          <a:sym typeface="Calibri"/>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eg"/><Relationship Id="rId4" Type="http://schemas.openxmlformats.org/officeDocument/2006/relationships/hyperlink" Target="mailto:alexandre.jamet@bsc.es?subject=%5BHPCA30%20Paper%5D%20--%20..." TargetMode="External"/><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5.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eg"/><Relationship Id="rId4" Type="http://schemas.openxmlformats.org/officeDocument/2006/relationships/image" Target="../media/image1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eg"/><Relationship Id="rId4" Type="http://schemas.openxmlformats.org/officeDocument/2006/relationships/hyperlink" Target="https://github.com/ChampSim/ChampSim/" TargetMode="External"/><Relationship Id="rId5" Type="http://schemas.openxmlformats.org/officeDocument/2006/relationships/hyperlink" Target="https://en.wikichip.org/wiki/intel/microarchitectures/cascade_lake"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5.png"/><Relationship Id="rId4" Type="http://schemas.openxmlformats.org/officeDocument/2006/relationships/image" Target="../media/image1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7.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8.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 Id="rId4" Type="http://schemas.openxmlformats.org/officeDocument/2006/relationships/image" Target="../media/image6.png"/><Relationship Id="rId5" Type="http://schemas.openxmlformats.org/officeDocument/2006/relationships/image" Target="../media/image7.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 Id="rId4" Type="http://schemas.openxmlformats.org/officeDocument/2006/relationships/image" Target="../media/image8.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 Id="rId4" Type="http://schemas.openxmlformats.org/officeDocument/2006/relationships/image" Target="../media/image9.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eg"/><Relationship Id="rId4" Type="http://schemas.openxmlformats.org/officeDocument/2006/relationships/image" Target="../media/image10.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 Id="rId4" Type="http://schemas.openxmlformats.org/officeDocument/2006/relationships/image" Target="../media/image11.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63" name="Título 3"/>
          <p:cNvSpPr txBox="1"/>
          <p:nvPr>
            <p:ph type="ctrTitle"/>
          </p:nvPr>
        </p:nvSpPr>
        <p:spPr>
          <a:xfrm>
            <a:off x="8266547" y="4438272"/>
            <a:ext cx="15915707" cy="3900803"/>
          </a:xfrm>
          <a:prstGeom prst="rect">
            <a:avLst/>
          </a:prstGeom>
        </p:spPr>
        <p:txBody>
          <a:bodyPr/>
          <a:lstStyle>
            <a:lvl1pPr algn="ctr" defTabSz="1572768">
              <a:defRPr sz="8944"/>
            </a:lvl1pPr>
          </a:lstStyle>
          <a:p>
            <a:pPr/>
            <a:r>
              <a:t>Practically Tackling Memory Bottlenecks of Graph-Processing Workloads</a:t>
            </a:r>
          </a:p>
        </p:txBody>
      </p:sp>
      <p:sp>
        <p:nvSpPr>
          <p:cNvPr id="64" name="Marcador de texto 5"/>
          <p:cNvSpPr/>
          <p:nvPr>
            <p:ph type="body" idx="21"/>
          </p:nvPr>
        </p:nvSpPr>
        <p:spPr>
          <a:xfrm>
            <a:off x="419409" y="-134178"/>
            <a:ext cx="7208211" cy="975065"/>
          </a:xfrm>
          <a:prstGeom prst="rect">
            <a:avLst/>
          </a:prstGeom>
          <a:extLst>
            <a:ext uri="{C572A759-6A51-4108-AA02-DFA0A04FC94B}">
              <ma14:wrappingTextBoxFlag xmlns:ma14="http://schemas.microsoft.com/office/mac/drawingml/2011/main" val="1"/>
            </a:ext>
          </a:extLst>
        </p:spPr>
        <p:txBody>
          <a:bodyPr/>
          <a:lstStyle>
            <a:lvl1pPr marL="0" indent="0" algn="ctr">
              <a:buSzTx/>
              <a:buFontTx/>
              <a:buNone/>
              <a:defRPr sz="3600">
                <a:solidFill>
                  <a:srgbClr val="FFFFFF"/>
                </a:solidFill>
                <a:uFill>
                  <a:solidFill>
                    <a:srgbClr val="0563C1"/>
                  </a:solidFill>
                </a:uFill>
                <a:latin typeface="Source Code Pro for Powerline"/>
                <a:ea typeface="Source Code Pro for Powerline"/>
                <a:cs typeface="Source Code Pro for Powerline"/>
                <a:sym typeface="Source Code Pro for Powerline"/>
                <a:hlinkClick r:id="rId4" invalidUrl="" action="" tgtFrame="" tooltip="" history="1" highlightClick="0" endSnd="0"/>
              </a:defRPr>
            </a:lvl1pPr>
          </a:lstStyle>
          <a:p>
            <a:pPr>
              <a:defRPr>
                <a:uFillTx/>
              </a:defRPr>
            </a:pPr>
            <a:r>
              <a:rPr>
                <a:uFill>
                  <a:solidFill>
                    <a:srgbClr val="0563C1"/>
                  </a:solidFill>
                </a:uFill>
                <a:hlinkClick r:id="rId4" invalidUrl="" action="" tgtFrame="" tooltip="" history="1" highlightClick="0" endSnd="0"/>
              </a:rPr>
              <a:t>alexandre.jamet@bsc.es</a:t>
            </a:r>
          </a:p>
        </p:txBody>
      </p:sp>
      <p:pic>
        <p:nvPicPr>
          <p:cNvPr id="65" name="ac.png" descr="ac.png"/>
          <p:cNvPicPr>
            <a:picLocks noChangeAspect="1"/>
          </p:cNvPicPr>
          <p:nvPr/>
        </p:nvPicPr>
        <p:blipFill>
          <a:blip r:embed="rId5">
            <a:extLst/>
          </a:blip>
          <a:stretch>
            <a:fillRect/>
          </a:stretch>
        </p:blipFill>
        <p:spPr>
          <a:xfrm>
            <a:off x="11432582" y="2257640"/>
            <a:ext cx="7610109" cy="2027772"/>
          </a:xfrm>
          <a:prstGeom prst="rect">
            <a:avLst/>
          </a:prstGeom>
          <a:ln w="12700">
            <a:miter lim="400000"/>
          </a:ln>
        </p:spPr>
      </p:pic>
      <p:pic>
        <p:nvPicPr>
          <p:cNvPr id="66" name="300px-Logotipo_del_Ministerio_de_Ciencia,_Innovación_y_Universidades.svg.png" descr="300px-Logotipo_del_Ministerio_de_Ciencia,_Innovación_y_Universidades.svg.png"/>
          <p:cNvPicPr>
            <a:picLocks noChangeAspect="1"/>
          </p:cNvPicPr>
          <p:nvPr/>
        </p:nvPicPr>
        <p:blipFill>
          <a:blip r:embed="rId6">
            <a:extLst/>
          </a:blip>
          <a:stretch>
            <a:fillRect/>
          </a:stretch>
        </p:blipFill>
        <p:spPr>
          <a:xfrm>
            <a:off x="18113264" y="828429"/>
            <a:ext cx="4909170" cy="1276385"/>
          </a:xfrm>
          <a:prstGeom prst="rect">
            <a:avLst/>
          </a:prstGeom>
          <a:ln w="12700">
            <a:miter lim="400000"/>
          </a:ln>
        </p:spPr>
      </p:pic>
      <p:sp>
        <p:nvSpPr>
          <p:cNvPr id="67" name="Numéro de diapositive"/>
          <p:cNvSpPr txBox="1"/>
          <p:nvPr>
            <p:ph type="sldNum" sz="quarter" idx="2"/>
          </p:nvPr>
        </p:nvSpPr>
        <p:spPr>
          <a:xfrm>
            <a:off x="18628394" y="13084699"/>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8" name="Subtítulo 4"/>
          <p:cNvSpPr txBox="1"/>
          <p:nvPr/>
        </p:nvSpPr>
        <p:spPr>
          <a:xfrm>
            <a:off x="8623303" y="8086545"/>
            <a:ext cx="15202195" cy="5101704"/>
          </a:xfrm>
          <a:prstGeom prst="rect">
            <a:avLst/>
          </a:prstGeom>
          <a:ln w="25400">
            <a:miter lim="400000"/>
          </a:ln>
          <a:extLst>
            <a:ext uri="{C572A759-6A51-4108-AA02-DFA0A04FC94B}">
              <ma14:wrappingTextBoxFlag xmlns:ma14="http://schemas.microsoft.com/office/mac/drawingml/2011/main" val="1"/>
            </a:ext>
          </a:extLst>
        </p:spPr>
        <p:txBody>
          <a:bodyPr tIns="91439" bIns="91439" anchor="ctr">
            <a:normAutofit fontScale="100000" lnSpcReduction="0"/>
          </a:bodyPr>
          <a:lstStyle/>
          <a:p>
            <a:pPr algn="ctr" defTabSz="841247">
              <a:lnSpc>
                <a:spcPct val="140000"/>
              </a:lnSpc>
              <a:spcBef>
                <a:spcPts val="900"/>
              </a:spcBef>
              <a:defRPr i="1" sz="5520">
                <a:solidFill>
                  <a:srgbClr val="000000"/>
                </a:solidFill>
                <a:latin typeface="Times New Roman"/>
                <a:ea typeface="Times New Roman"/>
                <a:cs typeface="Times New Roman"/>
                <a:sym typeface="Times New Roman"/>
              </a:defRPr>
            </a:pPr>
            <a:r>
              <a:rPr u="sng"/>
              <a:t>Alexandre Valentin Jamet</a:t>
            </a:r>
            <a:r>
              <a:rPr baseline="31999"/>
              <a:t>1,2</a:t>
            </a:r>
            <a:r>
              <a:t>, Georgios Vavouliotis</a:t>
            </a:r>
            <a:r>
              <a:rPr baseline="31999"/>
              <a:t>3</a:t>
            </a:r>
            <a:r>
              <a:t>,</a:t>
            </a:r>
            <a:r>
              <a:rPr baseline="31999"/>
              <a:t>   </a:t>
            </a:r>
            <a:r>
              <a:t>Lluc Alvarez</a:t>
            </a:r>
            <a:r>
              <a:rPr baseline="31999"/>
              <a:t>1,2</a:t>
            </a:r>
            <a:r>
              <a:t>,</a:t>
            </a:r>
            <a:r>
              <a:rPr baseline="31999"/>
              <a:t> </a:t>
            </a:r>
            <a:r>
              <a:t>Daniel A. Jiménez</a:t>
            </a:r>
            <a:r>
              <a:rPr baseline="31999"/>
              <a:t>4</a:t>
            </a:r>
            <a:r>
              <a:t>,</a:t>
            </a:r>
            <a:r>
              <a:rPr baseline="31999"/>
              <a:t> </a:t>
            </a:r>
            <a:r>
              <a:t>Marc Casas</a:t>
            </a:r>
            <a:r>
              <a:rPr baseline="31999"/>
              <a:t>1,2</a:t>
            </a:r>
          </a:p>
          <a:p>
            <a:pPr algn="ctr" defTabSz="841247">
              <a:lnSpc>
                <a:spcPct val="90000"/>
              </a:lnSpc>
              <a:spcBef>
                <a:spcPts val="900"/>
              </a:spcBef>
              <a:defRPr i="1" sz="4140">
                <a:solidFill>
                  <a:srgbClr val="000000"/>
                </a:solidFill>
                <a:latin typeface="Times New Roman"/>
                <a:ea typeface="Times New Roman"/>
                <a:cs typeface="Times New Roman"/>
                <a:sym typeface="Times New Roman"/>
              </a:defRPr>
            </a:pPr>
            <a:r>
              <a:rPr baseline="31999"/>
              <a:t>1</a:t>
            </a:r>
            <a:r>
              <a:t>Barcelona Supercomputing Center</a:t>
            </a:r>
          </a:p>
          <a:p>
            <a:pPr algn="ctr" defTabSz="841247">
              <a:lnSpc>
                <a:spcPct val="90000"/>
              </a:lnSpc>
              <a:spcBef>
                <a:spcPts val="900"/>
              </a:spcBef>
              <a:defRPr i="1" sz="4140">
                <a:solidFill>
                  <a:srgbClr val="000000"/>
                </a:solidFill>
                <a:latin typeface="Times New Roman"/>
                <a:ea typeface="Times New Roman"/>
                <a:cs typeface="Times New Roman"/>
                <a:sym typeface="Times New Roman"/>
              </a:defRPr>
            </a:pPr>
            <a:r>
              <a:rPr baseline="31999"/>
              <a:t>2</a:t>
            </a:r>
            <a:r>
              <a:t>Universitat Politècnica de Catalunya </a:t>
            </a:r>
          </a:p>
          <a:p>
            <a:pPr algn="ctr" defTabSz="841247">
              <a:lnSpc>
                <a:spcPct val="90000"/>
              </a:lnSpc>
              <a:spcBef>
                <a:spcPts val="900"/>
              </a:spcBef>
              <a:defRPr i="1" sz="4140">
                <a:solidFill>
                  <a:srgbClr val="000000"/>
                </a:solidFill>
                <a:latin typeface="Times New Roman"/>
                <a:ea typeface="Times New Roman"/>
                <a:cs typeface="Times New Roman"/>
                <a:sym typeface="Times New Roman"/>
              </a:defRPr>
            </a:pPr>
            <a:r>
              <a:rPr baseline="31999"/>
              <a:t>3</a:t>
            </a:r>
            <a:r>
              <a:t>Huawei Zurich Research Center</a:t>
            </a:r>
          </a:p>
          <a:p>
            <a:pPr algn="ctr" defTabSz="841247">
              <a:lnSpc>
                <a:spcPct val="90000"/>
              </a:lnSpc>
              <a:spcBef>
                <a:spcPts val="900"/>
              </a:spcBef>
              <a:defRPr i="1" sz="4140">
                <a:solidFill>
                  <a:srgbClr val="000000"/>
                </a:solidFill>
                <a:latin typeface="Times New Roman"/>
                <a:ea typeface="Times New Roman"/>
                <a:cs typeface="Times New Roman"/>
                <a:sym typeface="Times New Roman"/>
              </a:defRPr>
            </a:pPr>
            <a:r>
              <a:rPr baseline="31999"/>
              <a:t>4</a:t>
            </a:r>
            <a:r>
              <a:t>Texas A&amp;M University </a:t>
            </a:r>
          </a:p>
        </p:txBody>
      </p:sp>
      <p:pic>
        <p:nvPicPr>
          <p:cNvPr id="69" name="texas.png" descr="texas.png"/>
          <p:cNvPicPr>
            <a:picLocks noChangeAspect="1"/>
          </p:cNvPicPr>
          <p:nvPr/>
        </p:nvPicPr>
        <p:blipFill>
          <a:blip r:embed="rId7">
            <a:extLst/>
          </a:blip>
          <a:stretch>
            <a:fillRect/>
          </a:stretch>
        </p:blipFill>
        <p:spPr>
          <a:xfrm>
            <a:off x="9053270" y="828429"/>
            <a:ext cx="1553060" cy="1276351"/>
          </a:xfrm>
          <a:prstGeom prst="rect">
            <a:avLst/>
          </a:prstGeom>
          <a:ln w="12700">
            <a:miter lim="400000"/>
          </a:ln>
        </p:spPr>
      </p:pic>
      <p:pic>
        <p:nvPicPr>
          <p:cNvPr id="70" name="Logotipo_de_la_Generalitat_de_Catalunya.svg.png" descr="Logotipo_de_la_Generalitat_de_Catalunya.svg.png"/>
          <p:cNvPicPr>
            <a:picLocks noChangeAspect="1"/>
          </p:cNvPicPr>
          <p:nvPr/>
        </p:nvPicPr>
        <p:blipFill>
          <a:blip r:embed="rId8">
            <a:extLst/>
          </a:blip>
          <a:stretch>
            <a:fillRect/>
          </a:stretch>
        </p:blipFill>
        <p:spPr>
          <a:xfrm>
            <a:off x="19388907" y="2554079"/>
            <a:ext cx="4168575" cy="1204979"/>
          </a:xfrm>
          <a:prstGeom prst="rect">
            <a:avLst/>
          </a:prstGeom>
          <a:ln w="12700">
            <a:miter lim="400000"/>
          </a:ln>
        </p:spPr>
      </p:pic>
      <p:pic>
        <p:nvPicPr>
          <p:cNvPr id="71" name="HW_POS_RBG_Vertical-300ppi.png" descr="HW_POS_RBG_Vertical-300ppi.png"/>
          <p:cNvPicPr>
            <a:picLocks noChangeAspect="1"/>
          </p:cNvPicPr>
          <p:nvPr/>
        </p:nvPicPr>
        <p:blipFill>
          <a:blip r:embed="rId9">
            <a:extLst/>
          </a:blip>
          <a:stretch>
            <a:fillRect/>
          </a:stretch>
        </p:blipFill>
        <p:spPr>
          <a:xfrm>
            <a:off x="8815913" y="2257640"/>
            <a:ext cx="2027773" cy="202777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4"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45" name="SDC+LP: Managing Coherence"/>
          <p:cNvSpPr txBox="1"/>
          <p:nvPr>
            <p:ph type="title"/>
          </p:nvPr>
        </p:nvSpPr>
        <p:spPr>
          <a:prstGeom prst="rect">
            <a:avLst/>
          </a:prstGeom>
        </p:spPr>
        <p:txBody>
          <a:bodyPr/>
          <a:lstStyle/>
          <a:p>
            <a:pPr/>
            <a:r>
              <a:t>SDC+LP: Managing Coherence</a:t>
            </a:r>
          </a:p>
        </p:txBody>
      </p:sp>
      <p:sp>
        <p:nvSpPr>
          <p:cNvPr id="146" name="Numéro de diapositive"/>
          <p:cNvSpPr txBox="1"/>
          <p:nvPr>
            <p:ph type="sldNum" sz="quarter" idx="2"/>
          </p:nvPr>
        </p:nvSpPr>
        <p:spPr>
          <a:xfrm>
            <a:off x="18643600" y="13030200"/>
            <a:ext cx="5689600"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7" name="coherence_hardware_support.pdf" descr="coherence_hardware_support.pdf"/>
          <p:cNvPicPr>
            <a:picLocks noChangeAspect="1"/>
          </p:cNvPicPr>
          <p:nvPr/>
        </p:nvPicPr>
        <p:blipFill>
          <a:blip r:embed="rId4">
            <a:extLst/>
          </a:blip>
          <a:stretch>
            <a:fillRect/>
          </a:stretch>
        </p:blipFill>
        <p:spPr>
          <a:xfrm>
            <a:off x="584515" y="4157924"/>
            <a:ext cx="12761401" cy="5400153"/>
          </a:xfrm>
          <a:prstGeom prst="rect">
            <a:avLst/>
          </a:prstGeom>
          <a:ln w="12700">
            <a:miter lim="400000"/>
          </a:ln>
        </p:spPr>
      </p:pic>
      <p:sp>
        <p:nvSpPr>
          <p:cNvPr id="148" name="To maintain coherency between the SDC and the caches, we introduce the SDCdir…"/>
          <p:cNvSpPr txBox="1"/>
          <p:nvPr>
            <p:ph type="body" sz="half" idx="1"/>
          </p:nvPr>
        </p:nvSpPr>
        <p:spPr>
          <a:xfrm>
            <a:off x="14140581" y="3062318"/>
            <a:ext cx="9404508" cy="9019591"/>
          </a:xfrm>
          <a:prstGeom prst="rect">
            <a:avLst/>
          </a:prstGeom>
          <a:ln w="12700"/>
        </p:spPr>
        <p:txBody>
          <a:bodyPr anchor="ctr"/>
          <a:lstStyle/>
          <a:p>
            <a:pPr marL="360947" indent="-360947">
              <a:lnSpc>
                <a:spcPct val="100000"/>
              </a:lnSpc>
              <a:spcBef>
                <a:spcPts val="0"/>
              </a:spcBef>
              <a:buFontTx/>
              <a:defRPr sz="3600"/>
            </a:pPr>
            <a:r>
              <a:t>To maintain coherency between the SDC and the caches, we introduce the SDCdir</a:t>
            </a:r>
          </a:p>
          <a:p>
            <a:pPr lvl="1" marL="741947" indent="-360947">
              <a:lnSpc>
                <a:spcPct val="100000"/>
              </a:lnSpc>
              <a:spcBef>
                <a:spcPts val="0"/>
              </a:spcBef>
              <a:buFontTx/>
              <a:defRPr sz="3600"/>
            </a:pPr>
            <a:r>
              <a:t>SDCdir is an extension of the cache directory</a:t>
            </a:r>
          </a:p>
          <a:p>
            <a:pPr marL="360947" indent="-360947">
              <a:lnSpc>
                <a:spcPct val="100000"/>
              </a:lnSpc>
              <a:spcBef>
                <a:spcPts val="0"/>
              </a:spcBef>
              <a:buFontTx/>
              <a:defRPr sz="3600"/>
            </a:pPr>
            <a:r>
              <a:t>Requests from SDCs and L2s simultaneously access both the directory and the SDCdir</a:t>
            </a:r>
          </a:p>
          <a:p>
            <a:pPr marL="360947" indent="-360947">
              <a:lnSpc>
                <a:spcPct val="100000"/>
              </a:lnSpc>
              <a:spcBef>
                <a:spcPts val="0"/>
              </a:spcBef>
              <a:buFontTx/>
              <a:defRPr sz="3600"/>
            </a:pPr>
            <a:r>
              <a:t>Likewise, stores access both the SDCdir and the directory.</a:t>
            </a:r>
          </a:p>
          <a:p>
            <a:pPr lvl="1" marL="741947" indent="-360947">
              <a:lnSpc>
                <a:spcPct val="100000"/>
              </a:lnSpc>
              <a:spcBef>
                <a:spcPts val="0"/>
              </a:spcBef>
              <a:buFontTx/>
              <a:defRPr sz="3600"/>
            </a:pPr>
            <a:r>
              <a:t>Invalidates cache lines in remote cores</a:t>
            </a:r>
          </a:p>
          <a:p>
            <a:pPr lvl="1" marL="741947" indent="-360947">
              <a:lnSpc>
                <a:spcPct val="100000"/>
              </a:lnSpc>
              <a:spcBef>
                <a:spcPts val="0"/>
              </a:spcBef>
              <a:buFontTx/>
              <a:defRPr sz="3600"/>
            </a:pPr>
            <a:r>
              <a:t>Write-back to DRAM if line is dirty</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2"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53" name="Título 1"/>
          <p:cNvSpPr txBox="1"/>
          <p:nvPr>
            <p:ph type="title"/>
          </p:nvPr>
        </p:nvSpPr>
        <p:spPr>
          <a:prstGeom prst="rect">
            <a:avLst/>
          </a:prstGeom>
        </p:spPr>
        <p:txBody>
          <a:bodyPr anchor="ctr"/>
          <a:lstStyle/>
          <a:p>
            <a:pPr/>
            <a:r>
              <a:t>Experimental Setup</a:t>
            </a:r>
          </a:p>
        </p:txBody>
      </p:sp>
      <p:sp>
        <p:nvSpPr>
          <p:cNvPr id="154"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5" name="ChampSim simulator (GitHub)…"/>
          <p:cNvSpPr txBox="1"/>
          <p:nvPr>
            <p:ph type="body" sz="half" idx="1"/>
          </p:nvPr>
        </p:nvSpPr>
        <p:spPr>
          <a:xfrm>
            <a:off x="1207314" y="3028950"/>
            <a:ext cx="10577471" cy="10687050"/>
          </a:xfrm>
          <a:prstGeom prst="rect">
            <a:avLst/>
          </a:prstGeom>
        </p:spPr>
        <p:txBody>
          <a:bodyPr anchor="ctr"/>
          <a:lstStyle/>
          <a:p>
            <a:pPr>
              <a:lnSpc>
                <a:spcPct val="100000"/>
              </a:lnSpc>
            </a:pPr>
            <a:r>
              <a:t>ChampSim simulator (</a:t>
            </a:r>
            <a:r>
              <a:rPr u="sng">
                <a:solidFill>
                  <a:srgbClr val="0563C1"/>
                </a:solidFill>
                <a:uFill>
                  <a:solidFill>
                    <a:srgbClr val="0563C1"/>
                  </a:solidFill>
                </a:uFill>
                <a:hlinkClick r:id="rId4" invalidUrl="" action="" tgtFrame="" tooltip="" history="1" highlightClick="0" endSnd="0"/>
              </a:rPr>
              <a:t>GitHub</a:t>
            </a:r>
            <a:r>
              <a:t>)</a:t>
            </a:r>
          </a:p>
          <a:p>
            <a:pPr>
              <a:lnSpc>
                <a:spcPct val="100000"/>
              </a:lnSpc>
            </a:pPr>
            <a:r>
              <a:rPr b="1" u="sng"/>
              <a:t>Cascade Lake</a:t>
            </a:r>
            <a:r>
              <a:t> micro-architecture (</a:t>
            </a:r>
            <a:r>
              <a:rPr u="sng">
                <a:solidFill>
                  <a:srgbClr val="0563C1"/>
                </a:solidFill>
                <a:uFill>
                  <a:solidFill>
                    <a:srgbClr val="0563C1"/>
                  </a:solidFill>
                </a:uFill>
                <a:hlinkClick r:id="rId5" invalidUrl="" action="" tgtFrame="" tooltip="" history="1" highlightClick="0" endSnd="0"/>
              </a:rPr>
              <a:t>specs</a:t>
            </a:r>
            <a:r>
              <a:t>)</a:t>
            </a:r>
          </a:p>
          <a:p>
            <a:pPr>
              <a:lnSpc>
                <a:spcPct val="100000"/>
              </a:lnSpc>
            </a:pPr>
            <a:r>
              <a:t>Workloads</a:t>
            </a:r>
          </a:p>
          <a:p>
            <a:pPr lvl="1" marL="914400" indent="-457200">
              <a:lnSpc>
                <a:spcPct val="120000"/>
              </a:lnSpc>
            </a:pPr>
            <a:r>
              <a:t>GAP Benchmark Suite (36 workloads)</a:t>
            </a:r>
          </a:p>
          <a:p>
            <a:pPr lvl="1" marL="914400" indent="-457200">
              <a:lnSpc>
                <a:spcPct val="120000"/>
              </a:lnSpc>
            </a:pPr>
            <a:r>
              <a:t>SimPoints methodology</a:t>
            </a:r>
          </a:p>
          <a:p>
            <a:pPr>
              <a:lnSpc>
                <a:spcPct val="120000"/>
              </a:lnSpc>
            </a:pPr>
            <a:r>
              <a:rPr b="1"/>
              <a:t>Single</a:t>
            </a:r>
            <a:r>
              <a:t>-core evaluation</a:t>
            </a:r>
          </a:p>
          <a:p>
            <a:pPr>
              <a:lnSpc>
                <a:spcPct val="120000"/>
              </a:lnSpc>
            </a:pPr>
            <a:r>
              <a:rPr b="1"/>
              <a:t>Multi</a:t>
            </a:r>
            <a:r>
              <a:t>-core evaluation</a:t>
            </a:r>
          </a:p>
        </p:txBody>
      </p:sp>
      <p:graphicFrame>
        <p:nvGraphicFramePr>
          <p:cNvPr id="156" name="Table 1"/>
          <p:cNvGraphicFramePr/>
          <p:nvPr/>
        </p:nvGraphicFramePr>
        <p:xfrm>
          <a:off x="11760368" y="3200443"/>
          <a:ext cx="12097936" cy="9124730"/>
        </p:xfrm>
        <a:graphic xmlns:a="http://schemas.openxmlformats.org/drawingml/2006/main">
          <a:graphicData uri="http://schemas.openxmlformats.org/drawingml/2006/table">
            <a:tbl>
              <a:tblPr firstCol="0" firstRow="1" lastCol="0" lastRow="0" bandCol="0" bandRow="1" rtl="0">
                <a:tableStyleId>{C7B018BB-80A7-4F77-B60F-C8B233D01FF8}</a:tableStyleId>
              </a:tblPr>
              <a:tblGrid>
                <a:gridCol w="3384868"/>
                <a:gridCol w="6374384"/>
                <a:gridCol w="2325981"/>
              </a:tblGrid>
              <a:tr h="1021501">
                <a:tc>
                  <a:txBody>
                    <a:bodyPr/>
                    <a:lstStyle/>
                    <a:p>
                      <a:pPr algn="ctr" defTabSz="914400">
                        <a:defRPr b="0" sz="1800">
                          <a:solidFill>
                            <a:srgbClr val="000000"/>
                          </a:solidFill>
                        </a:defRPr>
                      </a:pPr>
                      <a:r>
                        <a:rPr b="1" sz="4000">
                          <a:solidFill>
                            <a:srgbClr val="FFFFFF"/>
                          </a:solidFill>
                        </a:rPr>
                        <a:t>Component</a:t>
                      </a:r>
                    </a:p>
                  </a:txBody>
                  <a:tcPr marL="0" marR="0" marT="0" marB="0" anchor="ctr" anchorCtr="0" horzOverflow="overflow">
                    <a:lnL w="12700">
                      <a:solidFill>
                        <a:srgbClr val="FFFFFF"/>
                      </a:solidFill>
                    </a:lnL>
                    <a:lnR w="12700">
                      <a:solidFill>
                        <a:srgbClr val="FFFFFF"/>
                      </a:solidFill>
                    </a:lnR>
                    <a:lnT w="12700">
                      <a:solidFill>
                        <a:srgbClr val="FFFFFF"/>
                      </a:solidFill>
                    </a:lnT>
                    <a:lnB w="38100">
                      <a:solidFill>
                        <a:srgbClr val="FFFFFF"/>
                      </a:solidFill>
                    </a:lnB>
                  </a:tcPr>
                </a:tc>
                <a:tc>
                  <a:txBody>
                    <a:bodyPr/>
                    <a:lstStyle/>
                    <a:p>
                      <a:pPr algn="ctr" defTabSz="914400">
                        <a:defRPr b="0" sz="1800">
                          <a:solidFill>
                            <a:srgbClr val="000000"/>
                          </a:solidFill>
                        </a:defRPr>
                      </a:pPr>
                      <a:r>
                        <a:rPr b="1" sz="4000">
                          <a:solidFill>
                            <a:srgbClr val="FFFFFF"/>
                          </a:solidFill>
                        </a:rPr>
                        <a:t>Parameters</a:t>
                      </a:r>
                    </a:p>
                  </a:txBody>
                  <a:tcPr marL="0" marR="0" marT="0" marB="0" anchor="ctr" anchorCtr="0" horzOverflow="overflow">
                    <a:lnL w="12700">
                      <a:solidFill>
                        <a:srgbClr val="FFFFFF"/>
                      </a:solidFill>
                    </a:lnL>
                    <a:lnR w="12700">
                      <a:solidFill>
                        <a:srgbClr val="FFFFFF"/>
                      </a:solidFill>
                    </a:lnR>
                    <a:lnT w="12700">
                      <a:solidFill>
                        <a:srgbClr val="FFFFFF"/>
                      </a:solidFill>
                    </a:lnT>
                    <a:lnB w="38100">
                      <a:solidFill>
                        <a:srgbClr val="FFFFFF"/>
                      </a:solidFill>
                    </a:lnB>
                  </a:tcPr>
                </a:tc>
                <a:tc>
                  <a:txBody>
                    <a:bodyPr/>
                    <a:lstStyle/>
                    <a:p>
                      <a:pPr algn="ctr" defTabSz="914400">
                        <a:defRPr b="0" sz="1800">
                          <a:solidFill>
                            <a:srgbClr val="000000"/>
                          </a:solidFill>
                        </a:defRPr>
                      </a:pPr>
                      <a:r>
                        <a:rPr b="1" sz="4000">
                          <a:solidFill>
                            <a:srgbClr val="FFFFFF"/>
                          </a:solidFill>
                        </a:rPr>
                        <a:t>Latency</a:t>
                      </a:r>
                    </a:p>
                  </a:txBody>
                  <a:tcPr marL="0" marR="0" marT="0" marB="0" anchor="ctr" anchorCtr="0" horzOverflow="overflow">
                    <a:lnL w="12700">
                      <a:solidFill>
                        <a:srgbClr val="FFFFFF"/>
                      </a:solidFill>
                    </a:lnL>
                    <a:lnR w="12700">
                      <a:solidFill>
                        <a:srgbClr val="FFFFFF"/>
                      </a:solidFill>
                    </a:lnR>
                    <a:lnT w="12700">
                      <a:solidFill>
                        <a:srgbClr val="FFFFFF"/>
                      </a:solidFill>
                    </a:lnT>
                    <a:lnB w="38100">
                      <a:solidFill>
                        <a:srgbClr val="FFFFFF"/>
                      </a:solidFill>
                    </a:lnB>
                  </a:tcPr>
                </a:tc>
              </a:tr>
              <a:tr h="1021501">
                <a:tc>
                  <a:txBody>
                    <a:bodyPr/>
                    <a:lstStyle/>
                    <a:p>
                      <a:pPr algn="l" defTabSz="914400">
                        <a:defRPr sz="1800"/>
                      </a:pPr>
                      <a:r>
                        <a:rPr sz="4000"/>
                        <a:t>ITLB</a:t>
                      </a:r>
                    </a:p>
                  </a:txBody>
                  <a:tcPr marL="0" marR="0" marT="0" marB="0" anchor="ctr" anchorCtr="0" horzOverflow="overflow">
                    <a:lnL w="12700">
                      <a:solidFill>
                        <a:srgbClr val="FFFFFF"/>
                      </a:solidFill>
                    </a:lnL>
                    <a:lnR w="12700">
                      <a:solidFill>
                        <a:srgbClr val="FFFFFF"/>
                      </a:solidFill>
                    </a:lnR>
                    <a:lnT w="38100">
                      <a:solidFill>
                        <a:srgbClr val="FFFFFF"/>
                      </a:solidFill>
                    </a:lnT>
                    <a:lnB w="12700">
                      <a:solidFill>
                        <a:srgbClr val="FFFFFF"/>
                      </a:solidFill>
                    </a:lnB>
                  </a:tcPr>
                </a:tc>
                <a:tc>
                  <a:txBody>
                    <a:bodyPr/>
                    <a:lstStyle/>
                    <a:p>
                      <a:pPr algn="ctr" defTabSz="914400">
                        <a:defRPr sz="1800"/>
                      </a:pPr>
                      <a:r>
                        <a:rPr sz="4000"/>
                        <a:t>64-entry, 4-way</a:t>
                      </a:r>
                    </a:p>
                  </a:txBody>
                  <a:tcPr marL="0" marR="0" marT="0" marB="0" anchor="ctr" anchorCtr="0" horzOverflow="overflow">
                    <a:lnL w="12700">
                      <a:solidFill>
                        <a:srgbClr val="FFFFFF"/>
                      </a:solidFill>
                    </a:lnL>
                    <a:lnR w="12700">
                      <a:solidFill>
                        <a:srgbClr val="FFFFFF"/>
                      </a:solidFill>
                    </a:lnR>
                    <a:lnT w="38100">
                      <a:solidFill>
                        <a:srgbClr val="FFFFFF"/>
                      </a:solidFill>
                    </a:lnT>
                    <a:lnB w="12700">
                      <a:solidFill>
                        <a:srgbClr val="FFFFFF"/>
                      </a:solidFill>
                    </a:lnB>
                  </a:tcPr>
                </a:tc>
                <a:tc>
                  <a:txBody>
                    <a:bodyPr/>
                    <a:lstStyle/>
                    <a:p>
                      <a:pPr algn="ctr" defTabSz="914400">
                        <a:defRPr sz="1800"/>
                      </a:pPr>
                      <a:r>
                        <a:rPr sz="4000"/>
                        <a:t>1cc</a:t>
                      </a:r>
                    </a:p>
                  </a:txBody>
                  <a:tcPr marL="0" marR="0" marT="0" marB="0" anchor="ctr" anchorCtr="0" horzOverflow="overflow">
                    <a:lnL w="12700">
                      <a:solidFill>
                        <a:srgbClr val="FFFFFF"/>
                      </a:solidFill>
                    </a:lnL>
                    <a:lnR w="12700">
                      <a:solidFill>
                        <a:srgbClr val="FFFFFF"/>
                      </a:solidFill>
                    </a:lnR>
                    <a:lnT w="38100">
                      <a:solidFill>
                        <a:srgbClr val="FFFFFF"/>
                      </a:solidFill>
                    </a:lnT>
                    <a:lnB w="12700">
                      <a:solidFill>
                        <a:srgbClr val="FFFFFF"/>
                      </a:solidFill>
                    </a:lnB>
                  </a:tcPr>
                </a:tc>
              </a:tr>
              <a:tr h="977087">
                <a:tc>
                  <a:txBody>
                    <a:bodyPr/>
                    <a:lstStyle/>
                    <a:p>
                      <a:pPr algn="l" defTabSz="914400">
                        <a:defRPr sz="1800"/>
                      </a:pPr>
                      <a:r>
                        <a:rPr sz="4000"/>
                        <a:t>DTLB</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64-entry, 4-way</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1cc</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r>
              <a:tr h="977087">
                <a:tc>
                  <a:txBody>
                    <a:bodyPr/>
                    <a:lstStyle/>
                    <a:p>
                      <a:pPr algn="l" defTabSz="914400">
                        <a:defRPr sz="1800"/>
                      </a:pPr>
                      <a:r>
                        <a:rPr sz="4000"/>
                        <a:t>STLB</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1536-entry, 12-way</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8cc</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r>
              <a:tr h="977087">
                <a:tc>
                  <a:txBody>
                    <a:bodyPr/>
                    <a:lstStyle/>
                    <a:p>
                      <a:pPr algn="l" defTabSz="914400">
                        <a:defRPr sz="1800"/>
                      </a:pPr>
                      <a:r>
                        <a:rPr sz="4000"/>
                        <a:t>L1 I-Cache</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32KB, 8-way</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4cc</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r>
              <a:tr h="977087">
                <a:tc>
                  <a:txBody>
                    <a:bodyPr/>
                    <a:lstStyle/>
                    <a:p>
                      <a:pPr algn="l" defTabSz="914400">
                        <a:defRPr sz="1800"/>
                      </a:pPr>
                      <a:r>
                        <a:rPr sz="4000"/>
                        <a:t>L1 D-Cache</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32KB, 8-way, 
Next-Line Prefetcher</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4cc</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r>
              <a:tr h="977087">
                <a:tc>
                  <a:txBody>
                    <a:bodyPr/>
                    <a:lstStyle/>
                    <a:p>
                      <a:pPr algn="l" defTabSz="914400">
                        <a:defRPr sz="1800"/>
                      </a:pPr>
                      <a:r>
                        <a:rPr sz="4000"/>
                        <a:t>L2 Cache</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1MB, 16-way, 
SPP Prefetcher</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10cc</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r>
              <a:tr h="977087">
                <a:tc>
                  <a:txBody>
                    <a:bodyPr/>
                    <a:lstStyle/>
                    <a:p>
                      <a:pPr algn="l" defTabSz="914400">
                        <a:defRPr sz="1800"/>
                      </a:pPr>
                      <a:r>
                        <a:rPr sz="4000"/>
                        <a:t>LLC</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1.375MB/core, 11-way</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36/56cc</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r>
              <a:tr h="977087">
                <a:tc>
                  <a:txBody>
                    <a:bodyPr/>
                    <a:lstStyle/>
                    <a:p>
                      <a:pPr algn="l" defTabSz="914400">
                        <a:defRPr sz="1800"/>
                      </a:pPr>
                      <a:r>
                        <a:rPr sz="4000"/>
                        <a:t>DRAM</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16GB, tRP=tRCD=tCAS=24cc</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variable </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r>
            </a:tbl>
          </a:graphicData>
        </a:graphic>
      </p:graphicFrame>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61" name="Título 1"/>
          <p:cNvSpPr txBox="1"/>
          <p:nvPr>
            <p:ph type="title"/>
          </p:nvPr>
        </p:nvSpPr>
        <p:spPr>
          <a:prstGeom prst="rect">
            <a:avLst/>
          </a:prstGeom>
        </p:spPr>
        <p:txBody>
          <a:bodyPr anchor="ctr"/>
          <a:lstStyle/>
          <a:p>
            <a:pPr/>
            <a:r>
              <a:t>Alternative Techniques</a:t>
            </a:r>
          </a:p>
        </p:txBody>
      </p:sp>
      <p:sp>
        <p:nvSpPr>
          <p:cNvPr id="162"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3" name="Designs evaluated:…"/>
          <p:cNvSpPr txBox="1"/>
          <p:nvPr>
            <p:ph type="body" sz="quarter" idx="1"/>
          </p:nvPr>
        </p:nvSpPr>
        <p:spPr>
          <a:xfrm>
            <a:off x="9476423" y="2231266"/>
            <a:ext cx="5689601" cy="10687051"/>
          </a:xfrm>
          <a:prstGeom prst="rect">
            <a:avLst/>
          </a:prstGeom>
        </p:spPr>
        <p:txBody>
          <a:bodyPr/>
          <a:lstStyle/>
          <a:p>
            <a:pPr/>
            <a:r>
              <a:t>Designs evaluated:</a:t>
            </a:r>
          </a:p>
          <a:p>
            <a:pPr lvl="1" marL="914400" indent="-457200">
              <a:lnSpc>
                <a:spcPct val="120000"/>
              </a:lnSpc>
            </a:pPr>
            <a:r>
              <a:t>T-OPT</a:t>
            </a:r>
          </a:p>
          <a:p>
            <a:pPr lvl="1" marL="914400" indent="-457200">
              <a:lnSpc>
                <a:spcPct val="120000"/>
              </a:lnSpc>
            </a:pPr>
            <a:r>
              <a:t>Distill Cache</a:t>
            </a:r>
          </a:p>
          <a:p>
            <a:pPr lvl="1" marL="914400" indent="-457200">
              <a:lnSpc>
                <a:spcPct val="120000"/>
              </a:lnSpc>
            </a:pPr>
            <a:r>
              <a:t>L1D 40KB ISO</a:t>
            </a:r>
          </a:p>
          <a:p>
            <a:pPr lvl="1" marL="914400" indent="-457200">
              <a:lnSpc>
                <a:spcPct val="120000"/>
              </a:lnSpc>
            </a:pPr>
            <a:r>
              <a:t>2xLLC</a:t>
            </a:r>
          </a:p>
        </p:txBody>
      </p:sp>
      <p:sp>
        <p:nvSpPr>
          <p:cNvPr id="164" name="Rectangle"/>
          <p:cNvSpPr/>
          <p:nvPr/>
        </p:nvSpPr>
        <p:spPr>
          <a:xfrm>
            <a:off x="10268539" y="5011362"/>
            <a:ext cx="3245142" cy="685801"/>
          </a:xfrm>
          <a:prstGeom prst="rect">
            <a:avLst/>
          </a:prstGeom>
          <a:ln w="50800">
            <a:solidFill>
              <a:schemeClr val="accent4"/>
            </a:solidFill>
            <a:miter/>
          </a:ln>
        </p:spPr>
        <p:txBody>
          <a:bodyPr tIns="91439" bIns="91439" anchor="ctr"/>
          <a:lstStyle/>
          <a:p>
            <a:pPr>
              <a:defRPr sz="3600">
                <a:solidFill>
                  <a:srgbClr val="000000"/>
                </a:solidFill>
              </a:defRPr>
            </a:pPr>
          </a:p>
        </p:txBody>
      </p:sp>
      <p:sp>
        <p:nvSpPr>
          <p:cNvPr id="165" name="The budget allocated to the SDC is dedicated to the L1D."/>
          <p:cNvSpPr txBox="1"/>
          <p:nvPr/>
        </p:nvSpPr>
        <p:spPr>
          <a:xfrm>
            <a:off x="16325536" y="5652123"/>
            <a:ext cx="4512880" cy="2329181"/>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12700">
            <a:solidFill>
              <a:schemeClr val="accent4"/>
            </a:solidFill>
            <a:miter/>
          </a:ln>
          <a:extLst>
            <a:ext uri="{C572A759-6A51-4108-AA02-DFA0A04FC94B}">
              <ma14:wrappingTextBoxFlag xmlns:ma14="http://schemas.microsoft.com/office/mac/drawingml/2011/main" val="1"/>
            </a:ext>
          </a:extLst>
        </p:spPr>
        <p:txBody>
          <a:bodyPr tIns="91439" bIns="91439">
            <a:spAutoFit/>
          </a:bodyPr>
          <a:lstStyle>
            <a:lvl1pPr algn="ctr">
              <a:defRPr b="1" sz="3600">
                <a:solidFill>
                  <a:srgbClr val="000000"/>
                </a:solidFill>
              </a:defRPr>
            </a:lvl1pPr>
          </a:lstStyle>
          <a:p>
            <a:pPr>
              <a:defRPr b="0"/>
            </a:pPr>
            <a:r>
              <a:rPr b="1"/>
              <a:t>The budget allocated to the SDC is dedicated to the L1D.</a:t>
            </a:r>
          </a:p>
        </p:txBody>
      </p:sp>
      <p:cxnSp>
        <p:nvCxnSpPr>
          <p:cNvPr id="166" name="Ligne de connexion"/>
          <p:cNvCxnSpPr>
            <a:stCxn id="165" idx="0"/>
            <a:endCxn id="164" idx="0"/>
          </p:cNvCxnSpPr>
          <p:nvPr/>
        </p:nvCxnSpPr>
        <p:spPr>
          <a:xfrm flipH="1" flipV="1">
            <a:off x="11891110" y="5354262"/>
            <a:ext cx="6690867" cy="1462452"/>
          </a:xfrm>
          <a:prstGeom prst="straightConnector1">
            <a:avLst/>
          </a:prstGeom>
          <a:ln w="50800">
            <a:solidFill>
              <a:schemeClr val="accent4"/>
            </a:solidFill>
            <a:miter/>
            <a:headEnd type="triangle"/>
          </a:ln>
        </p:spPr>
      </p:cxn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66"/>
                                        </p:tgtEl>
                                        <p:attrNameLst>
                                          <p:attrName>style.visibility</p:attrName>
                                        </p:attrNameLst>
                                      </p:cBhvr>
                                      <p:to>
                                        <p:strVal val="visible"/>
                                      </p:to>
                                    </p:set>
                                    <p:anim calcmode="lin" valueType="num">
                                      <p:cBhvr>
                                        <p:cTn id="7" dur="1000" fill="hold"/>
                                        <p:tgtEl>
                                          <p:spTgt spid="166"/>
                                        </p:tgtEl>
                                        <p:attrNameLst>
                                          <p:attrName>ppt_x</p:attrName>
                                        </p:attrNameLst>
                                      </p:cBhvr>
                                      <p:tavLst>
                                        <p:tav tm="0">
                                          <p:val>
                                            <p:strVal val="0-#ppt_w/2"/>
                                          </p:val>
                                        </p:tav>
                                        <p:tav tm="100000">
                                          <p:val>
                                            <p:strVal val="#ppt_x"/>
                                          </p:val>
                                        </p:tav>
                                      </p:tavLst>
                                    </p:anim>
                                    <p:anim calcmode="lin" valueType="num">
                                      <p:cBhvr>
                                        <p:cTn id="8" dur="1000" fill="hold"/>
                                        <p:tgtEl>
                                          <p:spTgt spid="16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Class="entr" nodeType="afterEffect" presetSubtype="8" presetID="2" grpId="2" fill="hold">
                                  <p:stCondLst>
                                    <p:cond delay="0"/>
                                  </p:stCondLst>
                                  <p:iterate type="el" backwards="0">
                                    <p:tmAbs val="0"/>
                                  </p:iterate>
                                  <p:childTnLst>
                                    <p:set>
                                      <p:cBhvr>
                                        <p:cTn id="11" fill="hold"/>
                                        <p:tgtEl>
                                          <p:spTgt spid="164"/>
                                        </p:tgtEl>
                                        <p:attrNameLst>
                                          <p:attrName>style.visibility</p:attrName>
                                        </p:attrNameLst>
                                      </p:cBhvr>
                                      <p:to>
                                        <p:strVal val="visible"/>
                                      </p:to>
                                    </p:set>
                                    <p:anim calcmode="lin" valueType="num">
                                      <p:cBhvr>
                                        <p:cTn id="12" dur="1000" fill="hold"/>
                                        <p:tgtEl>
                                          <p:spTgt spid="164"/>
                                        </p:tgtEl>
                                        <p:attrNameLst>
                                          <p:attrName>ppt_x</p:attrName>
                                        </p:attrNameLst>
                                      </p:cBhvr>
                                      <p:tavLst>
                                        <p:tav tm="0">
                                          <p:val>
                                            <p:strVal val="0-#ppt_w/2"/>
                                          </p:val>
                                        </p:tav>
                                        <p:tav tm="100000">
                                          <p:val>
                                            <p:strVal val="#ppt_x"/>
                                          </p:val>
                                        </p:tav>
                                      </p:tavLst>
                                    </p:anim>
                                    <p:anim calcmode="lin" valueType="num">
                                      <p:cBhvr>
                                        <p:cTn id="13" dur="1000" fill="hold"/>
                                        <p:tgtEl>
                                          <p:spTgt spid="16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Class="entr" nodeType="afterEffect" presetSubtype="8" presetID="2" grpId="3" fill="hold">
                                  <p:stCondLst>
                                    <p:cond delay="0"/>
                                  </p:stCondLst>
                                  <p:iterate type="el" backwards="0">
                                    <p:tmAbs val="0"/>
                                  </p:iterate>
                                  <p:childTnLst>
                                    <p:set>
                                      <p:cBhvr>
                                        <p:cTn id="16" fill="hold"/>
                                        <p:tgtEl>
                                          <p:spTgt spid="165"/>
                                        </p:tgtEl>
                                        <p:attrNameLst>
                                          <p:attrName>style.visibility</p:attrName>
                                        </p:attrNameLst>
                                      </p:cBhvr>
                                      <p:to>
                                        <p:strVal val="visible"/>
                                      </p:to>
                                    </p:set>
                                    <p:anim calcmode="lin" valueType="num">
                                      <p:cBhvr>
                                        <p:cTn id="17" dur="1000" fill="hold"/>
                                        <p:tgtEl>
                                          <p:spTgt spid="165"/>
                                        </p:tgtEl>
                                        <p:attrNameLst>
                                          <p:attrName>ppt_x</p:attrName>
                                        </p:attrNameLst>
                                      </p:cBhvr>
                                      <p:tavLst>
                                        <p:tav tm="0">
                                          <p:val>
                                            <p:strVal val="0-#ppt_w/2"/>
                                          </p:val>
                                        </p:tav>
                                        <p:tav tm="100000">
                                          <p:val>
                                            <p:strVal val="#ppt_x"/>
                                          </p:val>
                                        </p:tav>
                                      </p:tavLst>
                                    </p:anim>
                                    <p:anim calcmode="lin" valueType="num">
                                      <p:cBhvr>
                                        <p:cTn id="18" dur="1000" fill="hold"/>
                                        <p:tgtEl>
                                          <p:spTgt spid="1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5" grpId="3"/>
      <p:bldP build="whole" bldLvl="1" animBg="1" rev="0" advAuto="0" spid="166" grpId="1"/>
      <p:bldP build="whole" bldLvl="1" animBg="1" rev="0" advAuto="0" spid="164" grpId="2"/>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71" name="Título 1"/>
          <p:cNvSpPr txBox="1"/>
          <p:nvPr>
            <p:ph type="title"/>
          </p:nvPr>
        </p:nvSpPr>
        <p:spPr>
          <a:prstGeom prst="rect">
            <a:avLst/>
          </a:prstGeom>
        </p:spPr>
        <p:txBody>
          <a:bodyPr anchor="ctr"/>
          <a:lstStyle/>
          <a:p>
            <a:pPr/>
            <a:r>
              <a:t>Single-Core Evaluation | Performance</a:t>
            </a:r>
          </a:p>
        </p:txBody>
      </p:sp>
      <p:sp>
        <p:nvSpPr>
          <p:cNvPr id="172"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3" name="Considering a single-core scenario, SDC+LP outperforms all considered designs…"/>
          <p:cNvSpPr txBox="1"/>
          <p:nvPr>
            <p:ph type="body" sz="quarter" idx="1"/>
          </p:nvPr>
        </p:nvSpPr>
        <p:spPr>
          <a:xfrm>
            <a:off x="1207314" y="9885915"/>
            <a:ext cx="21969371" cy="2827374"/>
          </a:xfrm>
          <a:prstGeom prst="rect">
            <a:avLst/>
          </a:prstGeom>
        </p:spPr>
        <p:txBody>
          <a:bodyPr/>
          <a:lstStyle/>
          <a:p>
            <a:pPr/>
            <a:r>
              <a:t>Considering a single-core scenario, SDC+LP outperforms all considered designs</a:t>
            </a:r>
          </a:p>
          <a:p>
            <a:pPr lvl="1" marL="914400" indent="-457200"/>
            <a:r>
              <a:t>SDC+LP leverages </a:t>
            </a:r>
            <a:r>
              <a:rPr b="1"/>
              <a:t>20.3%</a:t>
            </a:r>
            <a:r>
              <a:t> speed-up over the baseline as compared to </a:t>
            </a:r>
            <a:r>
              <a:rPr b="1"/>
              <a:t>0.0%</a:t>
            </a:r>
            <a:r>
              <a:t>, </a:t>
            </a:r>
            <a:r>
              <a:rPr b="1"/>
              <a:t>0.1%</a:t>
            </a:r>
            <a:r>
              <a:t>, </a:t>
            </a:r>
            <a:r>
              <a:rPr b="1"/>
              <a:t>9.4%</a:t>
            </a:r>
            <a:r>
              <a:t>, and </a:t>
            </a:r>
            <a:r>
              <a:rPr b="1"/>
              <a:t>11.2%</a:t>
            </a:r>
            <a:r>
              <a:t> for </a:t>
            </a:r>
            <a:r>
              <a:rPr b="1"/>
              <a:t>L1D 40KB ISO</a:t>
            </a:r>
            <a:r>
              <a:t>, </a:t>
            </a:r>
            <a:r>
              <a:rPr b="1"/>
              <a:t>Distill Cache</a:t>
            </a:r>
            <a:r>
              <a:t>, </a:t>
            </a:r>
            <a:r>
              <a:rPr b="1"/>
              <a:t>T-OPT</a:t>
            </a:r>
            <a:r>
              <a:t>, and </a:t>
            </a:r>
            <a:r>
              <a:rPr b="1"/>
              <a:t>2xLLC</a:t>
            </a:r>
            <a:r>
              <a:t>, respectively</a:t>
            </a:r>
          </a:p>
        </p:txBody>
      </p:sp>
      <p:pic>
        <p:nvPicPr>
          <p:cNvPr id="174" name="single_core_irreg_pred_summary_gapbs_speedup.pdf" descr="single_core_irreg_pred_summary_gapbs_speedup.pdf"/>
          <p:cNvPicPr>
            <a:picLocks noChangeAspect="1"/>
          </p:cNvPicPr>
          <p:nvPr/>
        </p:nvPicPr>
        <p:blipFill>
          <a:blip r:embed="rId3">
            <a:extLst/>
          </a:blip>
          <a:stretch>
            <a:fillRect/>
          </a:stretch>
        </p:blipFill>
        <p:spPr>
          <a:xfrm>
            <a:off x="1314733" y="2638710"/>
            <a:ext cx="21754534" cy="6722522"/>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6"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77" name="Título 1"/>
          <p:cNvSpPr txBox="1"/>
          <p:nvPr>
            <p:ph type="title"/>
          </p:nvPr>
        </p:nvSpPr>
        <p:spPr>
          <a:prstGeom prst="rect">
            <a:avLst/>
          </a:prstGeom>
        </p:spPr>
        <p:txBody>
          <a:bodyPr anchor="ctr"/>
          <a:lstStyle/>
          <a:p>
            <a:pPr/>
            <a:r>
              <a:t>Single-Core Evaluation | MPKI</a:t>
            </a:r>
          </a:p>
        </p:txBody>
      </p:sp>
      <p:sp>
        <p:nvSpPr>
          <p:cNvPr id="178"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9" name="Analysis on caches’ MPKI on L2C and LLC:…"/>
          <p:cNvSpPr txBox="1"/>
          <p:nvPr>
            <p:ph type="body" sz="quarter" idx="1"/>
          </p:nvPr>
        </p:nvSpPr>
        <p:spPr>
          <a:xfrm>
            <a:off x="1207314" y="8354417"/>
            <a:ext cx="10031364" cy="5361583"/>
          </a:xfrm>
          <a:prstGeom prst="rect">
            <a:avLst/>
          </a:prstGeom>
        </p:spPr>
        <p:txBody>
          <a:bodyPr/>
          <a:lstStyle/>
          <a:p>
            <a:pPr marL="452627" indent="-452627" defTabSz="1810511">
              <a:spcBef>
                <a:spcPts val="1900"/>
              </a:spcBef>
              <a:defRPr sz="3959"/>
            </a:pPr>
            <a:r>
              <a:t>Analysis on caches’ MPKI on L2C and LLC:</a:t>
            </a:r>
          </a:p>
          <a:p>
            <a:pPr lvl="1" marL="905255" indent="-452627" defTabSz="1810511">
              <a:spcBef>
                <a:spcPts val="1900"/>
              </a:spcBef>
              <a:defRPr sz="3959"/>
            </a:pPr>
            <a:r>
              <a:t>Considering the Baseline and the </a:t>
            </a:r>
            <a:r>
              <a:rPr b="1"/>
              <a:t>SDC+LP</a:t>
            </a:r>
            <a:r>
              <a:t> designs</a:t>
            </a:r>
          </a:p>
          <a:p>
            <a:pPr lvl="1" marL="905255" indent="-452627" defTabSz="1810511">
              <a:spcBef>
                <a:spcPts val="1900"/>
              </a:spcBef>
              <a:defRPr sz="3959"/>
            </a:pPr>
            <a:r>
              <a:t>Difference refers to accessing missing in the L2C but hitting in the LLC</a:t>
            </a:r>
          </a:p>
          <a:p>
            <a:pPr lvl="1" marL="905255" indent="-452627" defTabSz="1810511">
              <a:spcBef>
                <a:spcPts val="1900"/>
              </a:spcBef>
              <a:defRPr sz="3959"/>
            </a:pPr>
            <a:r>
              <a:t>L2C MPKI —&gt; 44.5 to 4.4</a:t>
            </a:r>
          </a:p>
          <a:p>
            <a:pPr lvl="1" marL="905255" indent="-452627" defTabSz="1810511">
              <a:spcBef>
                <a:spcPts val="1900"/>
              </a:spcBef>
              <a:defRPr sz="3959"/>
            </a:pPr>
            <a:r>
              <a:t>LLC MPKI —&gt; 41.8 to 2.8</a:t>
            </a:r>
          </a:p>
        </p:txBody>
      </p:sp>
      <p:pic>
        <p:nvPicPr>
          <p:cNvPr id="180" name="single_core_caches_mpki_sdc_vs_baseline.pdf" descr="single_core_caches_mpki_sdc_vs_baseline.pdf"/>
          <p:cNvPicPr>
            <a:picLocks noChangeAspect="1"/>
          </p:cNvPicPr>
          <p:nvPr/>
        </p:nvPicPr>
        <p:blipFill>
          <a:blip r:embed="rId3">
            <a:extLst/>
          </a:blip>
          <a:stretch>
            <a:fillRect/>
          </a:stretch>
        </p:blipFill>
        <p:spPr>
          <a:xfrm>
            <a:off x="1284046" y="1886344"/>
            <a:ext cx="10031365" cy="6199725"/>
          </a:xfrm>
          <a:prstGeom prst="rect">
            <a:avLst/>
          </a:prstGeom>
          <a:ln w="12700">
            <a:miter lim="400000"/>
          </a:ln>
        </p:spPr>
      </p:pic>
      <p:pic>
        <p:nvPicPr>
          <p:cNvPr id="181" name="single_core_caches_l1d_sdc.pdf" descr="single_core_caches_l1d_sdc.pdf"/>
          <p:cNvPicPr>
            <a:picLocks noChangeAspect="1"/>
          </p:cNvPicPr>
          <p:nvPr/>
        </p:nvPicPr>
        <p:blipFill>
          <a:blip r:embed="rId4">
            <a:extLst/>
          </a:blip>
          <a:stretch>
            <a:fillRect/>
          </a:stretch>
        </p:blipFill>
        <p:spPr>
          <a:xfrm>
            <a:off x="13031666" y="1886344"/>
            <a:ext cx="10031365" cy="6199725"/>
          </a:xfrm>
          <a:prstGeom prst="rect">
            <a:avLst/>
          </a:prstGeom>
          <a:ln w="12700">
            <a:miter lim="400000"/>
          </a:ln>
        </p:spPr>
      </p:pic>
      <p:sp>
        <p:nvSpPr>
          <p:cNvPr id="182" name="Analysis on caches’ MPKI on L1D and SDC:…"/>
          <p:cNvSpPr txBox="1"/>
          <p:nvPr/>
        </p:nvSpPr>
        <p:spPr>
          <a:xfrm>
            <a:off x="13031666" y="8354417"/>
            <a:ext cx="10031365" cy="5361583"/>
          </a:xfrm>
          <a:prstGeom prst="rect">
            <a:avLst/>
          </a:prstGeom>
          <a:ln w="254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p>
            <a:pPr marL="457200" indent="-457200">
              <a:lnSpc>
                <a:spcPct val="90000"/>
              </a:lnSpc>
              <a:spcBef>
                <a:spcPts val="2000"/>
              </a:spcBef>
              <a:buSzPct val="100000"/>
              <a:buFont typeface="Arial"/>
              <a:buChar char="•"/>
              <a:defRPr sz="4000">
                <a:solidFill>
                  <a:srgbClr val="000000"/>
                </a:solidFill>
              </a:defRPr>
            </a:pPr>
            <a:r>
              <a:t>Analysis on caches’ MPKI on L1D and SDC:</a:t>
            </a:r>
          </a:p>
          <a:p>
            <a:pPr lvl="1" marL="914400" indent="-457200">
              <a:lnSpc>
                <a:spcPct val="90000"/>
              </a:lnSpc>
              <a:spcBef>
                <a:spcPts val="2000"/>
              </a:spcBef>
              <a:buSzPct val="100000"/>
              <a:buFont typeface="Arial"/>
              <a:buChar char="•"/>
              <a:defRPr sz="4000">
                <a:solidFill>
                  <a:srgbClr val="000000"/>
                </a:solidFill>
              </a:defRPr>
            </a:pPr>
            <a:r>
              <a:t>Considering the Baseline and the </a:t>
            </a:r>
            <a:r>
              <a:rPr b="1"/>
              <a:t>SDC+LP</a:t>
            </a:r>
            <a:r>
              <a:t> designs</a:t>
            </a:r>
          </a:p>
          <a:p>
            <a:pPr lvl="1" marL="914400" indent="-457200">
              <a:lnSpc>
                <a:spcPct val="90000"/>
              </a:lnSpc>
              <a:spcBef>
                <a:spcPts val="2000"/>
              </a:spcBef>
              <a:buSzPct val="100000"/>
              <a:buFont typeface="Arial"/>
              <a:buChar char="•"/>
              <a:defRPr sz="4000">
                <a:solidFill>
                  <a:srgbClr val="000000"/>
                </a:solidFill>
              </a:defRPr>
            </a:pPr>
            <a:r>
              <a:t>L1D MPKI —&gt; 53.2 to 7.4</a:t>
            </a:r>
          </a:p>
          <a:p>
            <a:pPr lvl="1" marL="914400" indent="-457200">
              <a:lnSpc>
                <a:spcPct val="90000"/>
              </a:lnSpc>
              <a:spcBef>
                <a:spcPts val="2000"/>
              </a:spcBef>
              <a:buSzPct val="100000"/>
              <a:buFont typeface="Arial"/>
              <a:buChar char="•"/>
              <a:defRPr sz="4000">
                <a:solidFill>
                  <a:srgbClr val="000000"/>
                </a:solidFill>
              </a:defRPr>
            </a:pPr>
            <a:r>
              <a:t>SDC MPKI —&gt; 48.3</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85" name="Título 1"/>
          <p:cNvSpPr txBox="1"/>
          <p:nvPr>
            <p:ph type="title"/>
          </p:nvPr>
        </p:nvSpPr>
        <p:spPr>
          <a:prstGeom prst="rect">
            <a:avLst/>
          </a:prstGeom>
        </p:spPr>
        <p:txBody>
          <a:bodyPr anchor="ctr"/>
          <a:lstStyle/>
          <a:p>
            <a:pPr/>
            <a:r>
              <a:t>Single-Core Evaluation | Expert Programmer</a:t>
            </a:r>
          </a:p>
        </p:txBody>
      </p:sp>
      <p:sp>
        <p:nvSpPr>
          <p:cNvPr id="186"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7" name="We compare the SDC+LP design to an Expert Programmer…"/>
          <p:cNvSpPr txBox="1"/>
          <p:nvPr>
            <p:ph type="body" sz="half" idx="1"/>
          </p:nvPr>
        </p:nvSpPr>
        <p:spPr>
          <a:xfrm>
            <a:off x="1207314" y="9243379"/>
            <a:ext cx="21969371" cy="4472621"/>
          </a:xfrm>
          <a:prstGeom prst="rect">
            <a:avLst/>
          </a:prstGeom>
        </p:spPr>
        <p:txBody>
          <a:bodyPr/>
          <a:lstStyle/>
          <a:p>
            <a:pPr/>
            <a:r>
              <a:t>We compare the </a:t>
            </a:r>
            <a:r>
              <a:rPr b="1"/>
              <a:t>SDC+LP</a:t>
            </a:r>
            <a:r>
              <a:t> design to an </a:t>
            </a:r>
            <a:r>
              <a:rPr b="1"/>
              <a:t>Expert Programmer</a:t>
            </a:r>
            <a:endParaRPr b="1"/>
          </a:p>
          <a:p>
            <a:pPr/>
            <a:r>
              <a:rPr b="1"/>
              <a:t>Expert Programmer</a:t>
            </a:r>
            <a:r>
              <a:t> is a design in which, after careful analysis an expert labels load instructions as either cache- friendly/averse.</a:t>
            </a:r>
          </a:p>
          <a:p>
            <a:pPr/>
            <a:r>
              <a:rPr b="1"/>
              <a:t>n.b.</a:t>
            </a:r>
            <a:r>
              <a:t>, </a:t>
            </a:r>
            <a:r>
              <a:rPr b="1"/>
              <a:t>Expert Programmer</a:t>
            </a:r>
            <a:r>
              <a:t> also uses an 8KB SDC.</a:t>
            </a:r>
          </a:p>
          <a:p>
            <a:pPr/>
            <a:r>
              <a:rPr b="1"/>
              <a:t>Expert Programmer</a:t>
            </a:r>
            <a:r>
              <a:t> leverages 19.1% geomean speed-up over the baseline as compared to 20.3% for </a:t>
            </a:r>
            <a:r>
              <a:rPr b="1"/>
              <a:t>SDC+LP</a:t>
            </a:r>
          </a:p>
        </p:txBody>
      </p:sp>
      <p:pic>
        <p:nvPicPr>
          <p:cNvPr id="188" name="single_core_static_vs_dynamic_speedup.pdf" descr="single_core_static_vs_dynamic_speedup.pdf"/>
          <p:cNvPicPr>
            <a:picLocks noChangeAspect="1"/>
          </p:cNvPicPr>
          <p:nvPr/>
        </p:nvPicPr>
        <p:blipFill>
          <a:blip r:embed="rId3">
            <a:extLst/>
          </a:blip>
          <a:stretch>
            <a:fillRect/>
          </a:stretch>
        </p:blipFill>
        <p:spPr>
          <a:xfrm>
            <a:off x="6255727" y="1859387"/>
            <a:ext cx="11872546" cy="7337637"/>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0"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91" name="Título 1"/>
          <p:cNvSpPr txBox="1"/>
          <p:nvPr>
            <p:ph type="title"/>
          </p:nvPr>
        </p:nvSpPr>
        <p:spPr>
          <a:prstGeom prst="rect">
            <a:avLst/>
          </a:prstGeom>
        </p:spPr>
        <p:txBody>
          <a:bodyPr anchor="ctr"/>
          <a:lstStyle/>
          <a:p>
            <a:pPr/>
            <a:r>
              <a:t>Multi-Core Evaluation | Performance</a:t>
            </a:r>
          </a:p>
        </p:txBody>
      </p:sp>
      <p:sp>
        <p:nvSpPr>
          <p:cNvPr id="192"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3" name="Considering a multi-core scenario, SDC+LP outperforms all considered designs…"/>
          <p:cNvSpPr txBox="1"/>
          <p:nvPr>
            <p:ph type="body" sz="half" idx="1"/>
          </p:nvPr>
        </p:nvSpPr>
        <p:spPr>
          <a:xfrm>
            <a:off x="1207314" y="9243379"/>
            <a:ext cx="21969371" cy="4472621"/>
          </a:xfrm>
          <a:prstGeom prst="rect">
            <a:avLst/>
          </a:prstGeom>
        </p:spPr>
        <p:txBody>
          <a:bodyPr/>
          <a:lstStyle/>
          <a:p>
            <a:pPr/>
            <a:r>
              <a:t>Considering a multi-core scenario, SDC+LP outperforms all considered designs</a:t>
            </a:r>
          </a:p>
          <a:p>
            <a:pPr lvl="1" marL="914400" indent="-457200"/>
            <a:r>
              <a:rPr b="1"/>
              <a:t>n.b.</a:t>
            </a:r>
            <a:r>
              <a:t>, 50 distinct 4-thread workloads, randomly generated from the 36 single-thread workloads</a:t>
            </a:r>
          </a:p>
          <a:p>
            <a:pPr lvl="1" marL="914400" indent="-457200"/>
            <a:r>
              <a:rPr b="1"/>
              <a:t>SDC+LP</a:t>
            </a:r>
            <a:r>
              <a:t> leverages </a:t>
            </a:r>
            <a:r>
              <a:rPr b="1"/>
              <a:t>20.2%</a:t>
            </a:r>
            <a:r>
              <a:t> geomean speed-up over the baseline as compared to </a:t>
            </a:r>
            <a:r>
              <a:rPr b="1"/>
              <a:t>0.02%</a:t>
            </a:r>
            <a:r>
              <a:t>, </a:t>
            </a:r>
            <a:r>
              <a:rPr b="1"/>
              <a:t>-0.04%</a:t>
            </a:r>
            <a:r>
              <a:t>, </a:t>
            </a:r>
            <a:r>
              <a:rPr b="1"/>
              <a:t>6.4%</a:t>
            </a:r>
            <a:r>
              <a:t>, and </a:t>
            </a:r>
            <a:r>
              <a:rPr b="1"/>
              <a:t>2.4%</a:t>
            </a:r>
            <a:r>
              <a:t> for </a:t>
            </a:r>
            <a:r>
              <a:rPr b="1"/>
              <a:t>L1D 40KB ISO</a:t>
            </a:r>
            <a:r>
              <a:t>, </a:t>
            </a:r>
            <a:r>
              <a:rPr b="1"/>
              <a:t>Distill Cache</a:t>
            </a:r>
            <a:r>
              <a:t>, </a:t>
            </a:r>
            <a:r>
              <a:rPr b="1"/>
              <a:t>T-OPT</a:t>
            </a:r>
            <a:r>
              <a:t>, and </a:t>
            </a:r>
            <a:r>
              <a:rPr b="1"/>
              <a:t>2xLLC</a:t>
            </a:r>
            <a:r>
              <a:t>, respectively</a:t>
            </a:r>
          </a:p>
        </p:txBody>
      </p:sp>
      <p:pic>
        <p:nvPicPr>
          <p:cNvPr id="194" name="speedup_sdc_8kb.pdf" descr="speedup_sdc_8kb.pdf"/>
          <p:cNvPicPr>
            <a:picLocks noChangeAspect="1"/>
          </p:cNvPicPr>
          <p:nvPr/>
        </p:nvPicPr>
        <p:blipFill>
          <a:blip r:embed="rId3">
            <a:extLst/>
          </a:blip>
          <a:stretch>
            <a:fillRect/>
          </a:stretch>
        </p:blipFill>
        <p:spPr>
          <a:xfrm>
            <a:off x="6327124" y="1787285"/>
            <a:ext cx="11729752" cy="7249385"/>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6"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97" name="Título 1"/>
          <p:cNvSpPr txBox="1"/>
          <p:nvPr>
            <p:ph type="title"/>
          </p:nvPr>
        </p:nvSpPr>
        <p:spPr>
          <a:prstGeom prst="rect">
            <a:avLst/>
          </a:prstGeom>
        </p:spPr>
        <p:txBody>
          <a:bodyPr anchor="ctr"/>
          <a:lstStyle/>
          <a:p>
            <a:pPr/>
            <a:r>
              <a:t>Conclusions</a:t>
            </a:r>
          </a:p>
        </p:txBody>
      </p:sp>
      <p:sp>
        <p:nvSpPr>
          <p:cNvPr id="198"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9" name="We show that a simple stride-based predictor can drive a latency-tolerance technique aimed at Graph Processing workloads."/>
          <p:cNvSpPr/>
          <p:nvPr/>
        </p:nvSpPr>
        <p:spPr>
          <a:xfrm>
            <a:off x="2210273" y="3279890"/>
            <a:ext cx="20995614" cy="2438454"/>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12700">
            <a:solidFill>
              <a:schemeClr val="accent4"/>
            </a:solidFill>
            <a:miter/>
          </a:ln>
          <a:extLst>
            <a:ext uri="{C572A759-6A51-4108-AA02-DFA0A04FC94B}">
              <ma14:wrappingTextBoxFlag xmlns:ma14="http://schemas.microsoft.com/office/mac/drawingml/2011/main" val="1"/>
            </a:ext>
          </a:extLst>
        </p:spPr>
        <p:txBody>
          <a:bodyPr tIns="91439" bIns="91439" anchor="ctr"/>
          <a:lstStyle>
            <a:lvl1pPr algn="ctr">
              <a:defRPr b="1" sz="4500">
                <a:solidFill>
                  <a:srgbClr val="000000"/>
                </a:solidFill>
              </a:defRPr>
            </a:lvl1pPr>
          </a:lstStyle>
          <a:p>
            <a:pPr/>
            <a:r>
              <a:t>We show that a simple stride-based predictor can drive a latency-tolerance technique aimed at Graph Processing workloads.</a:t>
            </a:r>
          </a:p>
        </p:txBody>
      </p:sp>
      <p:sp>
        <p:nvSpPr>
          <p:cNvPr id="200" name="Outperforms domain specific techniques without requiring heavy modifications to the memory sub-system or ISA."/>
          <p:cNvSpPr/>
          <p:nvPr/>
        </p:nvSpPr>
        <p:spPr>
          <a:xfrm>
            <a:off x="3038740" y="6890558"/>
            <a:ext cx="19338680" cy="2438455"/>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12700">
            <a:solidFill>
              <a:schemeClr val="accent4"/>
            </a:solidFill>
            <a:miter/>
          </a:ln>
          <a:extLst>
            <a:ext uri="{C572A759-6A51-4108-AA02-DFA0A04FC94B}">
              <ma14:wrappingTextBoxFlag xmlns:ma14="http://schemas.microsoft.com/office/mac/drawingml/2011/main" val="1"/>
            </a:ext>
          </a:extLst>
        </p:spPr>
        <p:txBody>
          <a:bodyPr tIns="91439" bIns="91439" anchor="ctr"/>
          <a:lstStyle>
            <a:lvl1pPr algn="ctr">
              <a:defRPr b="1" sz="4500">
                <a:solidFill>
                  <a:srgbClr val="000000"/>
                </a:solidFill>
              </a:defRPr>
            </a:lvl1pPr>
          </a:lstStyle>
          <a:p>
            <a:pPr/>
            <a:r>
              <a:t>Outperforms domain specific techniques without requiring heavy modifications to the memory sub-system or ISA.</a:t>
            </a:r>
          </a:p>
        </p:txBody>
      </p:sp>
      <p:sp>
        <p:nvSpPr>
          <p:cNvPr id="201" name="Limited to a single use case."/>
          <p:cNvSpPr/>
          <p:nvPr/>
        </p:nvSpPr>
        <p:spPr>
          <a:xfrm>
            <a:off x="4140177" y="10274084"/>
            <a:ext cx="17135805" cy="2438455"/>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12700">
            <a:solidFill>
              <a:schemeClr val="accent4"/>
            </a:solidFill>
            <a:miter/>
          </a:ln>
          <a:extLst>
            <a:ext uri="{C572A759-6A51-4108-AA02-DFA0A04FC94B}">
              <ma14:wrappingTextBoxFlag xmlns:ma14="http://schemas.microsoft.com/office/mac/drawingml/2011/main" val="1"/>
            </a:ext>
          </a:extLst>
        </p:spPr>
        <p:txBody>
          <a:bodyPr tIns="91439" bIns="91439" anchor="ctr"/>
          <a:lstStyle>
            <a:lvl1pPr algn="ctr">
              <a:defRPr b="1" sz="4500">
                <a:solidFill>
                  <a:srgbClr val="000000"/>
                </a:solidFill>
              </a:defRPr>
            </a:lvl1pPr>
          </a:lstStyle>
          <a:p>
            <a:pPr/>
            <a:r>
              <a:t>Limited to a single use case.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9"/>
                                        </p:tgtEl>
                                        <p:attrNameLst>
                                          <p:attrName>style.visibility</p:attrName>
                                        </p:attrNameLst>
                                      </p:cBhvr>
                                      <p:to>
                                        <p:strVal val="visible"/>
                                      </p:to>
                                    </p:set>
                                    <p:animEffect filter="fade" transition="in">
                                      <p:cBhvr>
                                        <p:cTn id="7" dur="1000"/>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00"/>
                                        </p:tgtEl>
                                        <p:attrNameLst>
                                          <p:attrName>style.visibility</p:attrName>
                                        </p:attrNameLst>
                                      </p:cBhvr>
                                      <p:to>
                                        <p:strVal val="visible"/>
                                      </p:to>
                                    </p:set>
                                    <p:animEffect filter="fade" transition="in">
                                      <p:cBhvr>
                                        <p:cTn id="12" dur="1000"/>
                                        <p:tgtEl>
                                          <p:spTgt spid="20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201"/>
                                        </p:tgtEl>
                                        <p:attrNameLst>
                                          <p:attrName>style.visibility</p:attrName>
                                        </p:attrNameLst>
                                      </p:cBhvr>
                                      <p:to>
                                        <p:strVal val="visible"/>
                                      </p:to>
                                    </p:set>
                                    <p:animEffect filter="fade" transition="in">
                                      <p:cBhvr>
                                        <p:cTn id="17"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9" grpId="1"/>
      <p:bldP build="whole" bldLvl="1" animBg="1" rev="0" advAuto="0" spid="200" grpId="2"/>
      <p:bldP build="whole" bldLvl="1" animBg="1" rev="0" advAuto="0" spid="201" grpId="3"/>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Thank you for your attention!"/>
          <p:cNvSpPr txBox="1"/>
          <p:nvPr>
            <p:ph type="title"/>
          </p:nvPr>
        </p:nvSpPr>
        <p:spPr>
          <a:prstGeom prst="rect">
            <a:avLst/>
          </a:prstGeom>
        </p:spPr>
        <p:txBody>
          <a:bodyPr/>
          <a:lstStyle>
            <a:lvl1pPr>
              <a:defRPr sz="10600"/>
            </a:lvl1pPr>
          </a:lstStyle>
          <a:p>
            <a:pPr/>
            <a:r>
              <a:t>Thank you for your attention!</a:t>
            </a:r>
          </a:p>
        </p:txBody>
      </p:sp>
      <p:sp>
        <p:nvSpPr>
          <p:cNvPr id="204" name="Marcador de texto 16"/>
          <p:cNvSpPr/>
          <p:nvPr>
            <p:ph type="body" idx="21"/>
          </p:nvPr>
        </p:nvSpPr>
        <p:spPr>
          <a:xfrm>
            <a:off x="8150746" y="12191369"/>
            <a:ext cx="16256001" cy="975065"/>
          </a:xfrm>
          <a:prstGeom prst="rect">
            <a:avLst/>
          </a:prstGeom>
          <a:extLst>
            <a:ext uri="{C572A759-6A51-4108-AA02-DFA0A04FC94B}">
              <ma14:wrappingTextBoxFlag xmlns:ma14="http://schemas.microsoft.com/office/mac/drawingml/2011/main" val="1"/>
            </a:ext>
          </a:extLst>
        </p:spPr>
        <p:txBody>
          <a:bodyPr/>
          <a:lstStyle>
            <a:lvl1pPr marL="0" indent="0" algn="ctr">
              <a:spcBef>
                <a:spcPts val="0"/>
              </a:spcBef>
              <a:buSzTx/>
              <a:buFontTx/>
              <a:buNone/>
              <a:defRPr b="1" sz="2500">
                <a:solidFill>
                  <a:srgbClr val="004890"/>
                </a:solidFill>
              </a:defRPr>
            </a:lvl1pPr>
          </a:lstStyle>
          <a:p>
            <a:pPr/>
            <a:r>
              <a:t>Practically Tackling Memory Bottlenecks of Graph-Processing Workloads — IPDPS’24</a:t>
            </a:r>
          </a:p>
        </p:txBody>
      </p:sp>
      <p:pic>
        <p:nvPicPr>
          <p:cNvPr id="205" name="ac.png" descr="ac.png"/>
          <p:cNvPicPr>
            <a:picLocks noChangeAspect="1"/>
          </p:cNvPicPr>
          <p:nvPr/>
        </p:nvPicPr>
        <p:blipFill>
          <a:blip r:embed="rId2">
            <a:extLst/>
          </a:blip>
          <a:stretch>
            <a:fillRect/>
          </a:stretch>
        </p:blipFill>
        <p:spPr>
          <a:xfrm>
            <a:off x="11432582" y="2257640"/>
            <a:ext cx="7610109" cy="2027772"/>
          </a:xfrm>
          <a:prstGeom prst="rect">
            <a:avLst/>
          </a:prstGeom>
          <a:ln w="12700">
            <a:miter lim="400000"/>
          </a:ln>
        </p:spPr>
      </p:pic>
      <p:pic>
        <p:nvPicPr>
          <p:cNvPr id="206" name="300px-Logotipo_del_Ministerio_de_Ciencia,_Innovación_y_Universidades.svg.png" descr="300px-Logotipo_del_Ministerio_de_Ciencia,_Innovación_y_Universidades.svg.png"/>
          <p:cNvPicPr>
            <a:picLocks noChangeAspect="1"/>
          </p:cNvPicPr>
          <p:nvPr/>
        </p:nvPicPr>
        <p:blipFill>
          <a:blip r:embed="rId3">
            <a:extLst/>
          </a:blip>
          <a:stretch>
            <a:fillRect/>
          </a:stretch>
        </p:blipFill>
        <p:spPr>
          <a:xfrm>
            <a:off x="18113264" y="828429"/>
            <a:ext cx="4909170" cy="1276385"/>
          </a:xfrm>
          <a:prstGeom prst="rect">
            <a:avLst/>
          </a:prstGeom>
          <a:ln w="12700">
            <a:miter lim="400000"/>
          </a:ln>
        </p:spPr>
      </p:pic>
      <p:pic>
        <p:nvPicPr>
          <p:cNvPr id="207" name="texas.png" descr="texas.png"/>
          <p:cNvPicPr>
            <a:picLocks noChangeAspect="1"/>
          </p:cNvPicPr>
          <p:nvPr/>
        </p:nvPicPr>
        <p:blipFill>
          <a:blip r:embed="rId4">
            <a:extLst/>
          </a:blip>
          <a:stretch>
            <a:fillRect/>
          </a:stretch>
        </p:blipFill>
        <p:spPr>
          <a:xfrm>
            <a:off x="9053270" y="828429"/>
            <a:ext cx="1553060" cy="1276351"/>
          </a:xfrm>
          <a:prstGeom prst="rect">
            <a:avLst/>
          </a:prstGeom>
          <a:ln w="12700">
            <a:miter lim="400000"/>
          </a:ln>
        </p:spPr>
      </p:pic>
      <p:pic>
        <p:nvPicPr>
          <p:cNvPr id="208" name="Logotipo_de_la_Generalitat_de_Catalunya.svg.png" descr="Logotipo_de_la_Generalitat_de_Catalunya.svg.png"/>
          <p:cNvPicPr>
            <a:picLocks noChangeAspect="1"/>
          </p:cNvPicPr>
          <p:nvPr/>
        </p:nvPicPr>
        <p:blipFill>
          <a:blip r:embed="rId5">
            <a:extLst/>
          </a:blip>
          <a:stretch>
            <a:fillRect/>
          </a:stretch>
        </p:blipFill>
        <p:spPr>
          <a:xfrm>
            <a:off x="19388907" y="2554079"/>
            <a:ext cx="4168575" cy="1204979"/>
          </a:xfrm>
          <a:prstGeom prst="rect">
            <a:avLst/>
          </a:prstGeom>
          <a:ln w="12700">
            <a:miter lim="400000"/>
          </a:ln>
        </p:spPr>
      </p:pic>
      <p:pic>
        <p:nvPicPr>
          <p:cNvPr id="209" name="HW_POS_RBG_Vertical-300ppi.png" descr="HW_POS_RBG_Vertical-300ppi.png"/>
          <p:cNvPicPr>
            <a:picLocks noChangeAspect="1"/>
          </p:cNvPicPr>
          <p:nvPr/>
        </p:nvPicPr>
        <p:blipFill>
          <a:blip r:embed="rId6">
            <a:extLst/>
          </a:blip>
          <a:stretch>
            <a:fillRect/>
          </a:stretch>
        </p:blipFill>
        <p:spPr>
          <a:xfrm>
            <a:off x="8815913" y="2257640"/>
            <a:ext cx="2027773" cy="2027772"/>
          </a:xfrm>
          <a:prstGeom prst="rect">
            <a:avLst/>
          </a:prstGeom>
          <a:ln w="12700">
            <a:miter lim="400000"/>
          </a:ln>
        </p:spPr>
      </p:pic>
      <p:sp>
        <p:nvSpPr>
          <p:cNvPr id="210" name="Numéro de diapositive"/>
          <p:cNvSpPr txBox="1"/>
          <p:nvPr>
            <p:ph type="sldNum" sz="quarter" idx="2"/>
          </p:nvPr>
        </p:nvSpPr>
        <p:spPr>
          <a:xfrm>
            <a:off x="18643600" y="13030200"/>
            <a:ext cx="5689600"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13" name="Título 1"/>
          <p:cNvSpPr txBox="1"/>
          <p:nvPr>
            <p:ph type="title"/>
          </p:nvPr>
        </p:nvSpPr>
        <p:spPr>
          <a:prstGeom prst="rect">
            <a:avLst/>
          </a:prstGeom>
        </p:spPr>
        <p:txBody>
          <a:bodyPr anchor="ctr"/>
          <a:lstStyle/>
          <a:p>
            <a:pPr/>
            <a:r>
              <a:t>Acknoledgments/ Fundings</a:t>
            </a:r>
          </a:p>
        </p:txBody>
      </p:sp>
      <p:sp>
        <p:nvSpPr>
          <p:cNvPr id="214"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5" name="The authors are grateful to the anonymous reviewers for their valuable comments and constructive feedback that significantly improved the quality of the paper.…"/>
          <p:cNvSpPr txBox="1"/>
          <p:nvPr>
            <p:ph type="body" idx="1"/>
          </p:nvPr>
        </p:nvSpPr>
        <p:spPr>
          <a:xfrm>
            <a:off x="1207314" y="3028950"/>
            <a:ext cx="21969371" cy="10687050"/>
          </a:xfrm>
          <a:prstGeom prst="rect">
            <a:avLst/>
          </a:prstGeom>
        </p:spPr>
        <p:txBody>
          <a:bodyPr/>
          <a:lstStyle/>
          <a:p>
            <a:pPr marL="376989" indent="-376989" algn="just" defTabSz="1719072">
              <a:spcBef>
                <a:spcPts val="1800"/>
              </a:spcBef>
              <a:buFontTx/>
              <a:defRPr sz="3759"/>
            </a:pPr>
            <a:r>
              <a:t>The authors are grateful to the anonymous reviewers for their valuable comments and constructive feedback that significantly improved the quality of the paper. </a:t>
            </a:r>
          </a:p>
          <a:p>
            <a:pPr marL="376989" indent="-376989" algn="just" defTabSz="1719072">
              <a:spcBef>
                <a:spcPts val="1800"/>
              </a:spcBef>
              <a:buFontTx/>
              <a:defRPr sz="3759"/>
            </a:pPr>
            <a:r>
              <a:t>This work has been partially supported by the European HiPEAC Network of Excellence, by the Spanish Ministry of Science and Innovation MCIN/AEI/10.13039/501100011033 (contracts PID2019-107255GB-C21 and PID2019-105660RB-C22) and by the Generalitat de Catalunya (contract 2021-SGR-00763).</a:t>
            </a:r>
          </a:p>
          <a:p>
            <a:pPr marL="376989" indent="-376989" algn="just" defTabSz="1719072">
              <a:spcBef>
                <a:spcPts val="1800"/>
              </a:spcBef>
              <a:buFontTx/>
              <a:defRPr sz="3759"/>
            </a:pPr>
            <a:r>
              <a:t>This work is supported by the National Science Foundation through grant CCF-1912617 and generous gifts from Intel.</a:t>
            </a:r>
          </a:p>
          <a:p>
            <a:pPr marL="376989" indent="-376989" algn="just" defTabSz="1719072">
              <a:spcBef>
                <a:spcPts val="1800"/>
              </a:spcBef>
              <a:buFontTx/>
              <a:defRPr sz="3759"/>
            </a:pPr>
            <a:r>
              <a:t>Marc Casas has been partially supported by the Grant RYC-2017-23269 funded by MCIN/AEI/10.13039/501100011033 and by ESF Investing in your future.</a:t>
            </a:r>
          </a:p>
          <a:p>
            <a:pPr marL="376989" indent="-376989" algn="just" defTabSz="1719072">
              <a:spcBef>
                <a:spcPts val="1800"/>
              </a:spcBef>
              <a:buFontTx/>
              <a:defRPr sz="3759"/>
            </a:pPr>
            <a:r>
              <a:t>Els autors agraeixen el suport del Departament de Recerca i Universitats de la Generalitat de Catalunya al Grup de Recerca "Performance understanding, analysis, and simulation/emulation of novel architectures" (Codi: 2021 SGR 00865). This research has received funding from the European High Performance Computing Joint Undertaking (JU) under Framework Partnership Agreement No 800928 (European Processor Initiative) and Specific Grant Agreement No 101036168 (EPI SGA2). The JU receives support from the European Union’s Horizon 2020 research and innovation programme and from Croatia, France, Germany, Greece, Italy, Netherlands, Portugal, Spain, Sweden, and Switzerland. The EPI-SGA2 project, PCI2022-132935 is also co-funded by MCIN/AEI /10.13039/501100011033 and by the UE NextGenerationEU/PRTR.</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5"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76" name="Executive Summary"/>
          <p:cNvSpPr txBox="1"/>
          <p:nvPr>
            <p:ph type="title"/>
          </p:nvPr>
        </p:nvSpPr>
        <p:spPr>
          <a:prstGeom prst="rect">
            <a:avLst/>
          </a:prstGeom>
        </p:spPr>
        <p:txBody>
          <a:bodyPr/>
          <a:lstStyle/>
          <a:p>
            <a:pPr/>
            <a:r>
              <a:t>Executive Summary</a:t>
            </a:r>
          </a:p>
        </p:txBody>
      </p:sp>
      <p:sp>
        <p:nvSpPr>
          <p:cNvPr id="77" name="Emerging workloads (e.g., graph processing) have massive data footprints…"/>
          <p:cNvSpPr txBox="1"/>
          <p:nvPr>
            <p:ph type="body" sz="half" idx="1"/>
          </p:nvPr>
        </p:nvSpPr>
        <p:spPr>
          <a:xfrm>
            <a:off x="1207314" y="2024539"/>
            <a:ext cx="21969372" cy="4965701"/>
          </a:xfrm>
          <a:prstGeom prst="rect">
            <a:avLst/>
          </a:prstGeom>
          <a:gradFill>
            <a:gsLst>
              <a:gs pos="0">
                <a:schemeClr val="accent3">
                  <a:lumOff val="17344"/>
                </a:schemeClr>
              </a:gs>
              <a:gs pos="50000">
                <a:srgbClr val="C7C7C7"/>
              </a:gs>
              <a:gs pos="100000">
                <a:schemeClr val="accent3">
                  <a:lumOff val="10616"/>
                </a:schemeClr>
              </a:gs>
            </a:gsLst>
            <a:lin ang="5400000"/>
          </a:gradFill>
          <a:ln w="12700">
            <a:solidFill>
              <a:srgbClr val="000000"/>
            </a:solidFill>
          </a:ln>
        </p:spPr>
        <p:txBody>
          <a:bodyPr>
            <a:noAutofit/>
          </a:bodyPr>
          <a:lstStyle/>
          <a:p>
            <a:pPr marL="401052" indent="-401052">
              <a:buFontTx/>
            </a:pPr>
            <a:r>
              <a:t>Emerging workloads (</a:t>
            </a:r>
            <a:r>
              <a:rPr b="1" i="1"/>
              <a:t>e.g.</a:t>
            </a:r>
            <a:r>
              <a:t>, graph processing) have massive data footprints</a:t>
            </a:r>
          </a:p>
          <a:p>
            <a:pPr lvl="1" marL="782052" indent="-401052">
              <a:buFontTx/>
            </a:pPr>
            <a:r>
              <a:t>Significant pressure on the caches</a:t>
            </a:r>
          </a:p>
          <a:p>
            <a:pPr marL="401052" indent="-401052">
              <a:buFontTx/>
            </a:pPr>
            <a:r>
              <a:t>Latency Tolerance Techniques:</a:t>
            </a:r>
          </a:p>
          <a:p>
            <a:pPr lvl="1" marL="782052" indent="-401052">
              <a:lnSpc>
                <a:spcPct val="100000"/>
              </a:lnSpc>
              <a:buFontTx/>
            </a:pPr>
            <a:r>
              <a:t>Domain-specialised Cache Management (</a:t>
            </a:r>
            <a:r>
              <a:rPr b="1" i="1"/>
              <a:t>e.g</a:t>
            </a:r>
            <a:r>
              <a:rPr i="1"/>
              <a:t>.</a:t>
            </a:r>
            <a:r>
              <a:t>, T-OPT (HPCA’21))</a:t>
            </a:r>
          </a:p>
          <a:p>
            <a:pPr lvl="1" marL="782052" indent="-401052">
              <a:lnSpc>
                <a:spcPct val="100000"/>
              </a:lnSpc>
              <a:buFontTx/>
            </a:pPr>
            <a:r>
              <a:t>Irregular Memory Prefetching (</a:t>
            </a:r>
            <a:r>
              <a:rPr b="1" i="1"/>
              <a:t>e.g.</a:t>
            </a:r>
            <a:r>
              <a:t>, IMP (MICRO’15))</a:t>
            </a:r>
          </a:p>
          <a:p>
            <a:pPr lvl="1" marL="782052" indent="-401052">
              <a:lnSpc>
                <a:spcPct val="100000"/>
              </a:lnSpc>
              <a:buFontTx/>
            </a:pPr>
            <a:r>
              <a:t>Graph pre-processing schemes (</a:t>
            </a:r>
            <a:r>
              <a:rPr b="1" i="1"/>
              <a:t>e.g.</a:t>
            </a:r>
            <a:r>
              <a:t>, Goder (SIGMOD’17))</a:t>
            </a:r>
          </a:p>
        </p:txBody>
      </p:sp>
      <p:sp>
        <p:nvSpPr>
          <p:cNvPr id="78" name="Numéro de diapositive"/>
          <p:cNvSpPr txBox="1"/>
          <p:nvPr>
            <p:ph type="sldNum" sz="quarter" idx="2"/>
          </p:nvPr>
        </p:nvSpPr>
        <p:spPr>
          <a:xfrm>
            <a:off x="18643600" y="13030200"/>
            <a:ext cx="5689600"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77">
                                            <p:bg/>
                                          </p:spTgt>
                                        </p:tgtEl>
                                        <p:attrNameLst>
                                          <p:attrName>style.visibility</p:attrName>
                                        </p:attrNameLst>
                                      </p:cBhvr>
                                      <p:to>
                                        <p:strVal val="visible"/>
                                      </p:to>
                                    </p:set>
                                    <p:animEffect filter="fade" transition="in">
                                      <p:cBhvr>
                                        <p:cTn id="7" dur="1000"/>
                                        <p:tgtEl>
                                          <p:spTgt spid="77">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77">
                                            <p:txEl>
                                              <p:pRg st="0" end="0"/>
                                            </p:txEl>
                                          </p:spTgt>
                                        </p:tgtEl>
                                        <p:attrNameLst>
                                          <p:attrName>style.visibility</p:attrName>
                                        </p:attrNameLst>
                                      </p:cBhvr>
                                      <p:to>
                                        <p:strVal val="visible"/>
                                      </p:to>
                                    </p:set>
                                    <p:animEffect filter="fade" transition="in">
                                      <p:cBhvr>
                                        <p:cTn id="10" dur="1000"/>
                                        <p:tgtEl>
                                          <p:spTgt spid="77">
                                            <p:txEl>
                                              <p:pRg st="0" end="0"/>
                                            </p:txEl>
                                          </p:spTgt>
                                        </p:tgtEl>
                                      </p:cBhvr>
                                    </p:animEffect>
                                  </p:childTnLst>
                                </p:cTn>
                              </p:par>
                              <p:par>
                                <p:cTn id="11" presetClass="entr" nodeType="withEffect" presetSubtype="0" presetID="10" grpId="1" fill="hold">
                                  <p:stCondLst>
                                    <p:cond delay="0"/>
                                  </p:stCondLst>
                                  <p:iterate type="el" backwards="0">
                                    <p:tmAbs val="0"/>
                                  </p:iterate>
                                  <p:childTnLst>
                                    <p:set>
                                      <p:cBhvr>
                                        <p:cTn id="12" fill="hold"/>
                                        <p:tgtEl>
                                          <p:spTgt spid="77">
                                            <p:txEl>
                                              <p:pRg st="1" end="1"/>
                                            </p:txEl>
                                          </p:spTgt>
                                        </p:tgtEl>
                                        <p:attrNameLst>
                                          <p:attrName>style.visibility</p:attrName>
                                        </p:attrNameLst>
                                      </p:cBhvr>
                                      <p:to>
                                        <p:strVal val="visible"/>
                                      </p:to>
                                    </p:set>
                                    <p:animEffect filter="fade" transition="in">
                                      <p:cBhvr>
                                        <p:cTn id="13" dur="1000"/>
                                        <p:tgtEl>
                                          <p:spTgt spid="7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Class="entr" nodeType="clickEffect" presetID="10" grpId="1" fill="hold">
                                  <p:stCondLst>
                                    <p:cond delay="0"/>
                                  </p:stCondLst>
                                  <p:iterate type="el" backwards="0">
                                    <p:tmAbs val="0"/>
                                  </p:iterate>
                                  <p:childTnLst>
                                    <p:set>
                                      <p:cBhvr>
                                        <p:cTn id="17" fill="hold"/>
                                        <p:tgtEl>
                                          <p:spTgt spid="77">
                                            <p:txEl>
                                              <p:pRg st="2" end="2"/>
                                            </p:txEl>
                                          </p:spTgt>
                                        </p:tgtEl>
                                        <p:attrNameLst>
                                          <p:attrName>style.visibility</p:attrName>
                                        </p:attrNameLst>
                                      </p:cBhvr>
                                      <p:to>
                                        <p:strVal val="visible"/>
                                      </p:to>
                                    </p:set>
                                    <p:animEffect filter="fade" transition="in">
                                      <p:cBhvr>
                                        <p:cTn id="18" dur="1000"/>
                                        <p:tgtEl>
                                          <p:spTgt spid="77">
                                            <p:txEl>
                                              <p:pRg st="2" end="2"/>
                                            </p:txEl>
                                          </p:spTgt>
                                        </p:tgtEl>
                                      </p:cBhvr>
                                    </p:animEffect>
                                  </p:childTnLst>
                                </p:cTn>
                              </p:par>
                              <p:par>
                                <p:cTn id="19" presetClass="entr" nodeType="withEffect" presetSubtype="0" presetID="10" grpId="1" fill="hold">
                                  <p:stCondLst>
                                    <p:cond delay="0"/>
                                  </p:stCondLst>
                                  <p:iterate type="el" backwards="0">
                                    <p:tmAbs val="0"/>
                                  </p:iterate>
                                  <p:childTnLst>
                                    <p:set>
                                      <p:cBhvr>
                                        <p:cTn id="20" fill="hold"/>
                                        <p:tgtEl>
                                          <p:spTgt spid="77">
                                            <p:txEl>
                                              <p:pRg st="3" end="3"/>
                                            </p:txEl>
                                          </p:spTgt>
                                        </p:tgtEl>
                                        <p:attrNameLst>
                                          <p:attrName>style.visibility</p:attrName>
                                        </p:attrNameLst>
                                      </p:cBhvr>
                                      <p:to>
                                        <p:strVal val="visible"/>
                                      </p:to>
                                    </p:set>
                                    <p:animEffect filter="fade" transition="in">
                                      <p:cBhvr>
                                        <p:cTn id="21" dur="1000"/>
                                        <p:tgtEl>
                                          <p:spTgt spid="77">
                                            <p:txEl>
                                              <p:pRg st="3" end="3"/>
                                            </p:txEl>
                                          </p:spTgt>
                                        </p:tgtEl>
                                      </p:cBhvr>
                                    </p:animEffect>
                                  </p:childTnLst>
                                </p:cTn>
                              </p:par>
                              <p:par>
                                <p:cTn id="22" presetClass="entr" nodeType="withEffect" presetSubtype="0" presetID="10" grpId="1" fill="hold">
                                  <p:stCondLst>
                                    <p:cond delay="0"/>
                                  </p:stCondLst>
                                  <p:iterate type="el" backwards="0">
                                    <p:tmAbs val="0"/>
                                  </p:iterate>
                                  <p:childTnLst>
                                    <p:set>
                                      <p:cBhvr>
                                        <p:cTn id="23" fill="hold"/>
                                        <p:tgtEl>
                                          <p:spTgt spid="77">
                                            <p:txEl>
                                              <p:pRg st="4" end="4"/>
                                            </p:txEl>
                                          </p:spTgt>
                                        </p:tgtEl>
                                        <p:attrNameLst>
                                          <p:attrName>style.visibility</p:attrName>
                                        </p:attrNameLst>
                                      </p:cBhvr>
                                      <p:to>
                                        <p:strVal val="visible"/>
                                      </p:to>
                                    </p:set>
                                    <p:animEffect filter="fade" transition="in">
                                      <p:cBhvr>
                                        <p:cTn id="24" dur="1000"/>
                                        <p:tgtEl>
                                          <p:spTgt spid="77">
                                            <p:txEl>
                                              <p:pRg st="4" end="4"/>
                                            </p:txEl>
                                          </p:spTgt>
                                        </p:tgtEl>
                                      </p:cBhvr>
                                    </p:animEffect>
                                  </p:childTnLst>
                                </p:cTn>
                              </p:par>
                              <p:par>
                                <p:cTn id="25" presetClass="entr" nodeType="withEffect" presetSubtype="0" presetID="10" grpId="1" fill="hold">
                                  <p:stCondLst>
                                    <p:cond delay="0"/>
                                  </p:stCondLst>
                                  <p:iterate type="el" backwards="0">
                                    <p:tmAbs val="0"/>
                                  </p:iterate>
                                  <p:childTnLst>
                                    <p:set>
                                      <p:cBhvr>
                                        <p:cTn id="26" fill="hold"/>
                                        <p:tgtEl>
                                          <p:spTgt spid="77">
                                            <p:txEl>
                                              <p:pRg st="5" end="5"/>
                                            </p:txEl>
                                          </p:spTgt>
                                        </p:tgtEl>
                                        <p:attrNameLst>
                                          <p:attrName>style.visibility</p:attrName>
                                        </p:attrNameLst>
                                      </p:cBhvr>
                                      <p:to>
                                        <p:strVal val="visible"/>
                                      </p:to>
                                    </p:set>
                                    <p:animEffect filter="fade" transition="in">
                                      <p:cBhvr>
                                        <p:cTn id="27" dur="1000"/>
                                        <p:tgtEl>
                                          <p:spTgt spid="77">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77"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2"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83" name="Executive Summary"/>
          <p:cNvSpPr txBox="1"/>
          <p:nvPr>
            <p:ph type="title"/>
          </p:nvPr>
        </p:nvSpPr>
        <p:spPr>
          <a:prstGeom prst="rect">
            <a:avLst/>
          </a:prstGeom>
        </p:spPr>
        <p:txBody>
          <a:bodyPr/>
          <a:lstStyle/>
          <a:p>
            <a:pPr/>
            <a:r>
              <a:t>Executive Summary</a:t>
            </a:r>
          </a:p>
        </p:txBody>
      </p:sp>
      <p:sp>
        <p:nvSpPr>
          <p:cNvPr id="84" name="Numéro de diapositive"/>
          <p:cNvSpPr txBox="1"/>
          <p:nvPr>
            <p:ph type="sldNum" sz="quarter" idx="2"/>
          </p:nvPr>
        </p:nvSpPr>
        <p:spPr>
          <a:xfrm>
            <a:off x="18643600" y="13030200"/>
            <a:ext cx="5689600"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5" name="Limitations in Domain-specialised Cache Management mechanisms:…"/>
          <p:cNvSpPr txBox="1"/>
          <p:nvPr/>
        </p:nvSpPr>
        <p:spPr>
          <a:xfrm>
            <a:off x="1194614" y="7486894"/>
            <a:ext cx="21969372" cy="5002202"/>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25400">
            <a:solidFill>
              <a:srgbClr val="000000"/>
            </a:solidFill>
            <a:miter lim="400000"/>
          </a:ln>
          <a:extLst>
            <a:ext uri="{C572A759-6A51-4108-AA02-DFA0A04FC94B}">
              <ma14:wrappingTextBoxFlag xmlns:ma14="http://schemas.microsoft.com/office/mac/drawingml/2011/main" val="1"/>
            </a:ext>
          </a:extLst>
        </p:spPr>
        <p:txBody>
          <a:bodyPr tIns="91439" bIns="91439"/>
          <a:lstStyle/>
          <a:p>
            <a:pPr marL="401052" indent="-401052">
              <a:lnSpc>
                <a:spcPct val="90000"/>
              </a:lnSpc>
              <a:spcBef>
                <a:spcPts val="2000"/>
              </a:spcBef>
              <a:buSzPct val="100000"/>
              <a:buChar char="•"/>
              <a:defRPr sz="4000">
                <a:solidFill>
                  <a:srgbClr val="000000"/>
                </a:solidFill>
              </a:defRPr>
            </a:pPr>
            <a:r>
              <a:rPr b="1"/>
              <a:t>Limitations</a:t>
            </a:r>
            <a:r>
              <a:t> in </a:t>
            </a:r>
            <a:r>
              <a:rPr b="1"/>
              <a:t>Domain-specialised Cache Management</a:t>
            </a:r>
            <a:r>
              <a:t> mechanisms:</a:t>
            </a:r>
          </a:p>
          <a:p>
            <a:pPr lvl="1" marL="782052" indent="-401052">
              <a:spcBef>
                <a:spcPts val="2000"/>
              </a:spcBef>
              <a:buSzPct val="100000"/>
              <a:buChar char="•"/>
              <a:defRPr sz="4000">
                <a:solidFill>
                  <a:srgbClr val="000000"/>
                </a:solidFill>
              </a:defRPr>
            </a:pPr>
            <a:r>
              <a:t>Require extensive disruption to the memory sub-system and/or ISA.</a:t>
            </a:r>
          </a:p>
          <a:p>
            <a:pPr marL="401052" indent="-401052">
              <a:lnSpc>
                <a:spcPct val="90000"/>
              </a:lnSpc>
              <a:spcBef>
                <a:spcPts val="2000"/>
              </a:spcBef>
              <a:buSzPct val="100000"/>
              <a:buChar char="•"/>
              <a:defRPr b="1" sz="4000">
                <a:solidFill>
                  <a:srgbClr val="000000"/>
                </a:solidFill>
              </a:defRPr>
            </a:pPr>
            <a:r>
              <a:t>Our approach</a:t>
            </a:r>
            <a:r>
              <a:rPr b="0"/>
              <a:t>:</a:t>
            </a:r>
          </a:p>
          <a:p>
            <a:pPr lvl="1" marL="782052" indent="-401052">
              <a:lnSpc>
                <a:spcPct val="90000"/>
              </a:lnSpc>
              <a:spcBef>
                <a:spcPts val="2000"/>
              </a:spcBef>
              <a:buSzPct val="100000"/>
              <a:buChar char="•"/>
              <a:defRPr sz="4000">
                <a:solidFill>
                  <a:srgbClr val="000000"/>
                </a:solidFill>
              </a:defRPr>
            </a:pPr>
            <a:r>
              <a:t>Predicting irregular access patterns in graph-processing workloads.</a:t>
            </a:r>
          </a:p>
          <a:p>
            <a:pPr lvl="1" marL="782052" indent="-401052">
              <a:lnSpc>
                <a:spcPct val="90000"/>
              </a:lnSpc>
              <a:spcBef>
                <a:spcPts val="2000"/>
              </a:spcBef>
              <a:buSzPct val="100000"/>
              <a:buChar char="•"/>
              <a:defRPr sz="4000">
                <a:solidFill>
                  <a:srgbClr val="000000"/>
                </a:solidFill>
              </a:defRPr>
            </a:pPr>
            <a:r>
              <a:t>Leverage a split approach to managing access patterns.</a:t>
            </a:r>
          </a:p>
        </p:txBody>
      </p:sp>
      <p:sp>
        <p:nvSpPr>
          <p:cNvPr id="86" name="Emerging workloads (e.g., graph processing) have massive data footprints…"/>
          <p:cNvSpPr txBox="1"/>
          <p:nvPr>
            <p:ph type="body" sz="half" idx="1"/>
          </p:nvPr>
        </p:nvSpPr>
        <p:spPr>
          <a:xfrm>
            <a:off x="1207314" y="2024539"/>
            <a:ext cx="21969372" cy="4965701"/>
          </a:xfrm>
          <a:prstGeom prst="rect">
            <a:avLst/>
          </a:prstGeom>
          <a:gradFill>
            <a:gsLst>
              <a:gs pos="0">
                <a:schemeClr val="accent3">
                  <a:lumOff val="17344"/>
                </a:schemeClr>
              </a:gs>
              <a:gs pos="50000">
                <a:srgbClr val="C7C7C7"/>
              </a:gs>
              <a:gs pos="100000">
                <a:schemeClr val="accent3">
                  <a:lumOff val="10616"/>
                </a:schemeClr>
              </a:gs>
            </a:gsLst>
            <a:lin ang="5400000"/>
          </a:gradFill>
          <a:ln w="12700">
            <a:solidFill>
              <a:srgbClr val="000000"/>
            </a:solidFill>
          </a:ln>
        </p:spPr>
        <p:txBody>
          <a:bodyPr>
            <a:noAutofit/>
          </a:bodyPr>
          <a:lstStyle/>
          <a:p>
            <a:pPr marL="401052" indent="-401052">
              <a:buFontTx/>
            </a:pPr>
            <a:r>
              <a:t>Emerging workloads (</a:t>
            </a:r>
            <a:r>
              <a:rPr b="1" i="1"/>
              <a:t>e.g.</a:t>
            </a:r>
            <a:r>
              <a:t>, graph processing) have massive data footprints</a:t>
            </a:r>
          </a:p>
          <a:p>
            <a:pPr lvl="1" marL="782052" indent="-401052">
              <a:buFontTx/>
            </a:pPr>
            <a:r>
              <a:t>Significant pressure on the caches</a:t>
            </a:r>
          </a:p>
          <a:p>
            <a:pPr marL="401052" indent="-401052">
              <a:buFontTx/>
            </a:pPr>
            <a:r>
              <a:t>Latency Tolerance Techniques:</a:t>
            </a:r>
          </a:p>
          <a:p>
            <a:pPr lvl="1" marL="782052" indent="-401052">
              <a:lnSpc>
                <a:spcPct val="100000"/>
              </a:lnSpc>
              <a:buFontTx/>
            </a:pPr>
            <a:r>
              <a:t>Domain-specialised Cache Management (</a:t>
            </a:r>
            <a:r>
              <a:rPr b="1" i="1"/>
              <a:t>e.g</a:t>
            </a:r>
            <a:r>
              <a:rPr i="1"/>
              <a:t>.</a:t>
            </a:r>
            <a:r>
              <a:t>, T-OPT (HPCA’21))</a:t>
            </a:r>
          </a:p>
          <a:p>
            <a:pPr lvl="1" marL="782052" indent="-401052">
              <a:lnSpc>
                <a:spcPct val="100000"/>
              </a:lnSpc>
              <a:buFontTx/>
            </a:pPr>
            <a:r>
              <a:t>Irregular Memory Prefetching (</a:t>
            </a:r>
            <a:r>
              <a:rPr b="1" i="1"/>
              <a:t>e.g.</a:t>
            </a:r>
            <a:r>
              <a:t>, IMP (MICRO’15))</a:t>
            </a:r>
          </a:p>
          <a:p>
            <a:pPr lvl="1" marL="782052" indent="-401052">
              <a:lnSpc>
                <a:spcPct val="100000"/>
              </a:lnSpc>
              <a:buFontTx/>
            </a:pPr>
            <a:r>
              <a:t>Graph pre-processing schemes (</a:t>
            </a:r>
            <a:r>
              <a:rPr b="1" i="1"/>
              <a:t>e.g.</a:t>
            </a:r>
            <a:r>
              <a:t>, Goder (SIGMOD’17))</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85">
                                            <p:bg/>
                                          </p:spTgt>
                                        </p:tgtEl>
                                        <p:attrNameLst>
                                          <p:attrName>style.visibility</p:attrName>
                                        </p:attrNameLst>
                                      </p:cBhvr>
                                      <p:to>
                                        <p:strVal val="visible"/>
                                      </p:to>
                                    </p:set>
                                    <p:animEffect filter="fade" transition="in">
                                      <p:cBhvr>
                                        <p:cTn id="7" dur="1000"/>
                                        <p:tgtEl>
                                          <p:spTgt spid="85">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85">
                                            <p:txEl>
                                              <p:pRg st="0" end="0"/>
                                            </p:txEl>
                                          </p:spTgt>
                                        </p:tgtEl>
                                        <p:attrNameLst>
                                          <p:attrName>style.visibility</p:attrName>
                                        </p:attrNameLst>
                                      </p:cBhvr>
                                      <p:to>
                                        <p:strVal val="visible"/>
                                      </p:to>
                                    </p:set>
                                    <p:animEffect filter="fade" transition="in">
                                      <p:cBhvr>
                                        <p:cTn id="10" dur="1000"/>
                                        <p:tgtEl>
                                          <p:spTgt spid="85">
                                            <p:txEl>
                                              <p:pRg st="0" end="0"/>
                                            </p:txEl>
                                          </p:spTgt>
                                        </p:tgtEl>
                                      </p:cBhvr>
                                    </p:animEffect>
                                  </p:childTnLst>
                                </p:cTn>
                              </p:par>
                              <p:par>
                                <p:cTn id="11" presetClass="entr" nodeType="withEffect" presetSubtype="0" presetID="10" grpId="1" fill="hold">
                                  <p:stCondLst>
                                    <p:cond delay="0"/>
                                  </p:stCondLst>
                                  <p:iterate type="el" backwards="0">
                                    <p:tmAbs val="0"/>
                                  </p:iterate>
                                  <p:childTnLst>
                                    <p:set>
                                      <p:cBhvr>
                                        <p:cTn id="12" fill="hold"/>
                                        <p:tgtEl>
                                          <p:spTgt spid="85">
                                            <p:txEl>
                                              <p:pRg st="1" end="1"/>
                                            </p:txEl>
                                          </p:spTgt>
                                        </p:tgtEl>
                                        <p:attrNameLst>
                                          <p:attrName>style.visibility</p:attrName>
                                        </p:attrNameLst>
                                      </p:cBhvr>
                                      <p:to>
                                        <p:strVal val="visible"/>
                                      </p:to>
                                    </p:set>
                                    <p:animEffect filter="fade" transition="in">
                                      <p:cBhvr>
                                        <p:cTn id="13" dur="1000"/>
                                        <p:tgtEl>
                                          <p:spTgt spid="8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Class="entr" nodeType="clickEffect" presetID="10" grpId="1" fill="hold">
                                  <p:stCondLst>
                                    <p:cond delay="0"/>
                                  </p:stCondLst>
                                  <p:iterate type="el" backwards="0">
                                    <p:tmAbs val="0"/>
                                  </p:iterate>
                                  <p:childTnLst>
                                    <p:set>
                                      <p:cBhvr>
                                        <p:cTn id="17" fill="hold"/>
                                        <p:tgtEl>
                                          <p:spTgt spid="85">
                                            <p:txEl>
                                              <p:pRg st="2" end="2"/>
                                            </p:txEl>
                                          </p:spTgt>
                                        </p:tgtEl>
                                        <p:attrNameLst>
                                          <p:attrName>style.visibility</p:attrName>
                                        </p:attrNameLst>
                                      </p:cBhvr>
                                      <p:to>
                                        <p:strVal val="visible"/>
                                      </p:to>
                                    </p:set>
                                    <p:animEffect filter="fade" transition="in">
                                      <p:cBhvr>
                                        <p:cTn id="18" dur="1000"/>
                                        <p:tgtEl>
                                          <p:spTgt spid="85">
                                            <p:txEl>
                                              <p:pRg st="2" end="2"/>
                                            </p:txEl>
                                          </p:spTgt>
                                        </p:tgtEl>
                                      </p:cBhvr>
                                    </p:animEffect>
                                  </p:childTnLst>
                                </p:cTn>
                              </p:par>
                              <p:par>
                                <p:cTn id="19" presetClass="entr" nodeType="withEffect" presetSubtype="0" presetID="10" grpId="1" fill="hold">
                                  <p:stCondLst>
                                    <p:cond delay="0"/>
                                  </p:stCondLst>
                                  <p:iterate type="el" backwards="0">
                                    <p:tmAbs val="0"/>
                                  </p:iterate>
                                  <p:childTnLst>
                                    <p:set>
                                      <p:cBhvr>
                                        <p:cTn id="20" fill="hold"/>
                                        <p:tgtEl>
                                          <p:spTgt spid="85">
                                            <p:txEl>
                                              <p:pRg st="3" end="3"/>
                                            </p:txEl>
                                          </p:spTgt>
                                        </p:tgtEl>
                                        <p:attrNameLst>
                                          <p:attrName>style.visibility</p:attrName>
                                        </p:attrNameLst>
                                      </p:cBhvr>
                                      <p:to>
                                        <p:strVal val="visible"/>
                                      </p:to>
                                    </p:set>
                                    <p:animEffect filter="fade" transition="in">
                                      <p:cBhvr>
                                        <p:cTn id="21" dur="1000"/>
                                        <p:tgtEl>
                                          <p:spTgt spid="85">
                                            <p:txEl>
                                              <p:pRg st="3" end="3"/>
                                            </p:txEl>
                                          </p:spTgt>
                                        </p:tgtEl>
                                      </p:cBhvr>
                                    </p:animEffect>
                                  </p:childTnLst>
                                </p:cTn>
                              </p:par>
                              <p:par>
                                <p:cTn id="22" presetClass="entr" nodeType="withEffect" presetSubtype="0" presetID="10" grpId="1" fill="hold">
                                  <p:stCondLst>
                                    <p:cond delay="0"/>
                                  </p:stCondLst>
                                  <p:iterate type="el" backwards="0">
                                    <p:tmAbs val="0"/>
                                  </p:iterate>
                                  <p:childTnLst>
                                    <p:set>
                                      <p:cBhvr>
                                        <p:cTn id="23" fill="hold"/>
                                        <p:tgtEl>
                                          <p:spTgt spid="85">
                                            <p:txEl>
                                              <p:pRg st="4" end="4"/>
                                            </p:txEl>
                                          </p:spTgt>
                                        </p:tgtEl>
                                        <p:attrNameLst>
                                          <p:attrName>style.visibility</p:attrName>
                                        </p:attrNameLst>
                                      </p:cBhvr>
                                      <p:to>
                                        <p:strVal val="visible"/>
                                      </p:to>
                                    </p:set>
                                    <p:animEffect filter="fade" transition="in">
                                      <p:cBhvr>
                                        <p:cTn id="24" dur="1000"/>
                                        <p:tgtEl>
                                          <p:spTgt spid="85">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85"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0"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91" name="Título 1"/>
          <p:cNvSpPr txBox="1"/>
          <p:nvPr>
            <p:ph type="title"/>
          </p:nvPr>
        </p:nvSpPr>
        <p:spPr>
          <a:prstGeom prst="rect">
            <a:avLst/>
          </a:prstGeom>
        </p:spPr>
        <p:txBody>
          <a:bodyPr anchor="ctr"/>
          <a:lstStyle/>
          <a:p>
            <a:pPr/>
            <a:r>
              <a:t>Graph Representation and its Implications</a:t>
            </a:r>
          </a:p>
        </p:txBody>
      </p:sp>
      <p:sp>
        <p:nvSpPr>
          <p:cNvPr id="92"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3" name="Graphs are usually represented as sparse matrices (e.g., CSR/CSC formats)…"/>
          <p:cNvSpPr txBox="1"/>
          <p:nvPr>
            <p:ph type="body" sz="quarter" idx="1"/>
          </p:nvPr>
        </p:nvSpPr>
        <p:spPr>
          <a:xfrm>
            <a:off x="2155298" y="10719201"/>
            <a:ext cx="20073404" cy="2782169"/>
          </a:xfrm>
          <a:prstGeom prst="rect">
            <a:avLst/>
          </a:prstGeom>
        </p:spPr>
        <p:txBody>
          <a:bodyPr/>
          <a:lstStyle/>
          <a:p>
            <a:pPr marL="381000" indent="-381000" defTabSz="1737360">
              <a:spcBef>
                <a:spcPts val="1900"/>
              </a:spcBef>
              <a:buFontTx/>
              <a:defRPr sz="3800"/>
            </a:pPr>
            <a:r>
              <a:t>Graphs are usually represented as sparse matrices (</a:t>
            </a:r>
            <a:r>
              <a:rPr b="1"/>
              <a:t>e.g.</a:t>
            </a:r>
            <a:r>
              <a:t>, CSR/CSC formats)</a:t>
            </a:r>
          </a:p>
          <a:p>
            <a:pPr lvl="1" marL="742950" indent="-381000" defTabSz="1737360">
              <a:spcBef>
                <a:spcPts val="1900"/>
              </a:spcBef>
              <a:buFontTx/>
              <a:defRPr sz="3800"/>
            </a:pPr>
            <a:r>
              <a:t>The adjacency matrix of the graphs are usually sparse and benefit from such formats</a:t>
            </a:r>
          </a:p>
          <a:p>
            <a:pPr lvl="1" marL="742950" indent="-381000" defTabSz="1737360">
              <a:spcBef>
                <a:spcPts val="1900"/>
              </a:spcBef>
              <a:buFontTx/>
              <a:defRPr sz="3800"/>
            </a:pPr>
            <a:r>
              <a:t>Graph traversal cause very irregular access patterns similar to </a:t>
            </a:r>
            <a:r>
              <a:rPr b="1"/>
              <a:t>Sparse Algebra</a:t>
            </a:r>
            <a:r>
              <a:t> workloads</a:t>
            </a:r>
          </a:p>
        </p:txBody>
      </p:sp>
      <p:pic>
        <p:nvPicPr>
          <p:cNvPr id="94" name="graph_traversal.pdf" descr="graph_traversal.pdf"/>
          <p:cNvPicPr>
            <a:picLocks noChangeAspect="1"/>
          </p:cNvPicPr>
          <p:nvPr/>
        </p:nvPicPr>
        <p:blipFill>
          <a:blip r:embed="rId4">
            <a:extLst/>
          </a:blip>
          <a:stretch>
            <a:fillRect/>
          </a:stretch>
        </p:blipFill>
        <p:spPr>
          <a:xfrm>
            <a:off x="1272650" y="3719649"/>
            <a:ext cx="10075450" cy="4705440"/>
          </a:xfrm>
          <a:prstGeom prst="rect">
            <a:avLst/>
          </a:prstGeom>
          <a:ln w="12700">
            <a:miter lim="400000"/>
          </a:ln>
        </p:spPr>
      </p:pic>
      <p:pic>
        <p:nvPicPr>
          <p:cNvPr id="95" name="Capture d’écran 2024-03-22 à 10.21.59.png" descr="Capture d’écran 2024-03-22 à 10.21.59.png"/>
          <p:cNvPicPr>
            <a:picLocks noChangeAspect="1"/>
          </p:cNvPicPr>
          <p:nvPr/>
        </p:nvPicPr>
        <p:blipFill>
          <a:blip r:embed="rId5">
            <a:extLst/>
          </a:blip>
          <a:stretch>
            <a:fillRect/>
          </a:stretch>
        </p:blipFill>
        <p:spPr>
          <a:xfrm>
            <a:off x="14443513" y="2218540"/>
            <a:ext cx="6526987" cy="839614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95"/>
                                        </p:tgtEl>
                                        <p:attrNameLst>
                                          <p:attrName>style.visibility</p:attrName>
                                        </p:attrNameLst>
                                      </p:cBhvr>
                                      <p:to>
                                        <p:strVal val="visible"/>
                                      </p:to>
                                    </p:set>
                                    <p:animEffect filter="fade" transition="in">
                                      <p:cBhvr>
                                        <p:cTn id="7" dur="1000"/>
                                        <p:tgtEl>
                                          <p:spTgt spid="95"/>
                                        </p:tgtEl>
                                      </p:cBhvr>
                                    </p:animEffect>
                                  </p:childTnLst>
                                </p:cTn>
                              </p:par>
                            </p:childTnLst>
                          </p:cTn>
                        </p:par>
                        <p:par>
                          <p:cTn id="8" fill="hold">
                            <p:stCondLst>
                              <p:cond delay="1000"/>
                            </p:stCondLst>
                            <p:childTnLst>
                              <p:par>
                                <p:cTn id="9" presetClass="entr" nodeType="afterEffect" presetID="10" grpId="2" fill="hold">
                                  <p:stCondLst>
                                    <p:cond delay="0"/>
                                  </p:stCondLst>
                                  <p:iterate type="el" backwards="0">
                                    <p:tmAbs val="0"/>
                                  </p:iterate>
                                  <p:childTnLst>
                                    <p:set>
                                      <p:cBhvr>
                                        <p:cTn id="10" fill="hold"/>
                                        <p:tgtEl>
                                          <p:spTgt spid="94"/>
                                        </p:tgtEl>
                                        <p:attrNameLst>
                                          <p:attrName>style.visibility</p:attrName>
                                        </p:attrNameLst>
                                      </p:cBhvr>
                                      <p:to>
                                        <p:strVal val="visible"/>
                                      </p:to>
                                    </p:set>
                                    <p:animEffect filter="fade" transition="in">
                                      <p:cBhvr>
                                        <p:cTn id="11" dur="1000"/>
                                        <p:tgtEl>
                                          <p:spTgt spid="94"/>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10" grpId="3" fill="hold">
                                  <p:stCondLst>
                                    <p:cond delay="0"/>
                                  </p:stCondLst>
                                  <p:iterate type="el" backwards="0">
                                    <p:tmAbs val="0"/>
                                  </p:iterate>
                                  <p:childTnLst>
                                    <p:set>
                                      <p:cBhvr>
                                        <p:cTn id="15" fill="hold"/>
                                        <p:tgtEl>
                                          <p:spTgt spid="93">
                                            <p:bg/>
                                          </p:spTgt>
                                        </p:tgtEl>
                                        <p:attrNameLst>
                                          <p:attrName>style.visibility</p:attrName>
                                        </p:attrNameLst>
                                      </p:cBhvr>
                                      <p:to>
                                        <p:strVal val="visible"/>
                                      </p:to>
                                    </p:set>
                                    <p:animEffect filter="fade" transition="in">
                                      <p:cBhvr>
                                        <p:cTn id="16" dur="1000"/>
                                        <p:tgtEl>
                                          <p:spTgt spid="93">
                                            <p:bg/>
                                          </p:spTgt>
                                        </p:tgtEl>
                                      </p:cBhvr>
                                    </p:animEffect>
                                  </p:childTnLst>
                                </p:cTn>
                              </p:par>
                              <p:par>
                                <p:cTn id="17" presetClass="entr" nodeType="withEffect" presetSubtype="0" presetID="10" grpId="3" fill="hold">
                                  <p:stCondLst>
                                    <p:cond delay="0"/>
                                  </p:stCondLst>
                                  <p:iterate type="el" backwards="0">
                                    <p:tmAbs val="0"/>
                                  </p:iterate>
                                  <p:childTnLst>
                                    <p:set>
                                      <p:cBhvr>
                                        <p:cTn id="18" fill="hold"/>
                                        <p:tgtEl>
                                          <p:spTgt spid="93">
                                            <p:txEl>
                                              <p:pRg st="0" end="0"/>
                                            </p:txEl>
                                          </p:spTgt>
                                        </p:tgtEl>
                                        <p:attrNameLst>
                                          <p:attrName>style.visibility</p:attrName>
                                        </p:attrNameLst>
                                      </p:cBhvr>
                                      <p:to>
                                        <p:strVal val="visible"/>
                                      </p:to>
                                    </p:set>
                                    <p:animEffect filter="fade" transition="in">
                                      <p:cBhvr>
                                        <p:cTn id="19" dur="1000"/>
                                        <p:tgtEl>
                                          <p:spTgt spid="93">
                                            <p:txEl>
                                              <p:pRg st="0" end="0"/>
                                            </p:txEl>
                                          </p:spTgt>
                                        </p:tgtEl>
                                      </p:cBhvr>
                                    </p:animEffect>
                                  </p:childTnLst>
                                </p:cTn>
                              </p:par>
                              <p:par>
                                <p:cTn id="20" presetClass="entr" nodeType="withEffect" presetSubtype="0" presetID="10" grpId="3" fill="hold">
                                  <p:stCondLst>
                                    <p:cond delay="0"/>
                                  </p:stCondLst>
                                  <p:iterate type="el" backwards="0">
                                    <p:tmAbs val="0"/>
                                  </p:iterate>
                                  <p:childTnLst>
                                    <p:set>
                                      <p:cBhvr>
                                        <p:cTn id="21" fill="hold"/>
                                        <p:tgtEl>
                                          <p:spTgt spid="93">
                                            <p:txEl>
                                              <p:pRg st="1" end="1"/>
                                            </p:txEl>
                                          </p:spTgt>
                                        </p:tgtEl>
                                        <p:attrNameLst>
                                          <p:attrName>style.visibility</p:attrName>
                                        </p:attrNameLst>
                                      </p:cBhvr>
                                      <p:to>
                                        <p:strVal val="visible"/>
                                      </p:to>
                                    </p:set>
                                    <p:animEffect filter="fade" transition="in">
                                      <p:cBhvr>
                                        <p:cTn id="22" dur="1000"/>
                                        <p:tgtEl>
                                          <p:spTgt spid="93">
                                            <p:txEl>
                                              <p:pRg st="1" end="1"/>
                                            </p:txEl>
                                          </p:spTgt>
                                        </p:tgtEl>
                                      </p:cBhvr>
                                    </p:animEffect>
                                  </p:childTnLst>
                                </p:cTn>
                              </p:par>
                              <p:par>
                                <p:cTn id="23" presetClass="entr" nodeType="withEffect" presetSubtype="0" presetID="10" grpId="3" fill="hold">
                                  <p:stCondLst>
                                    <p:cond delay="0"/>
                                  </p:stCondLst>
                                  <p:iterate type="el" backwards="0">
                                    <p:tmAbs val="0"/>
                                  </p:iterate>
                                  <p:childTnLst>
                                    <p:set>
                                      <p:cBhvr>
                                        <p:cTn id="24" fill="hold"/>
                                        <p:tgtEl>
                                          <p:spTgt spid="93">
                                            <p:txEl>
                                              <p:pRg st="2" end="2"/>
                                            </p:txEl>
                                          </p:spTgt>
                                        </p:tgtEl>
                                        <p:attrNameLst>
                                          <p:attrName>style.visibility</p:attrName>
                                        </p:attrNameLst>
                                      </p:cBhvr>
                                      <p:to>
                                        <p:strVal val="visible"/>
                                      </p:to>
                                    </p:set>
                                    <p:animEffect filter="fade" transition="in">
                                      <p:cBhvr>
                                        <p:cTn id="25" dur="1000"/>
                                        <p:tgtEl>
                                          <p:spTgt spid="9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93" grpId="3"/>
      <p:bldP build="whole" bldLvl="1" animBg="1" rev="0" advAuto="0" spid="94" grpId="2"/>
      <p:bldP build="whole" bldLvl="1" animBg="1" rev="0" advAuto="0" spid="95"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00" name="Título 1"/>
          <p:cNvSpPr txBox="1"/>
          <p:nvPr>
            <p:ph type="title"/>
          </p:nvPr>
        </p:nvSpPr>
        <p:spPr>
          <a:prstGeom prst="rect">
            <a:avLst/>
          </a:prstGeom>
        </p:spPr>
        <p:txBody>
          <a:bodyPr anchor="ctr"/>
          <a:lstStyle/>
          <a:p>
            <a:pPr/>
            <a:r>
              <a:t>Cache Behaviour of Modern Workloads</a:t>
            </a:r>
          </a:p>
        </p:txBody>
      </p:sp>
      <p:sp>
        <p:nvSpPr>
          <p:cNvPr id="101"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2" name="For GAP workloads, we analyse the load in the cache hierarchy…"/>
          <p:cNvSpPr txBox="1"/>
          <p:nvPr>
            <p:ph type="body" sz="quarter" idx="1"/>
          </p:nvPr>
        </p:nvSpPr>
        <p:spPr>
          <a:xfrm>
            <a:off x="2155298" y="9735363"/>
            <a:ext cx="20073404" cy="2782168"/>
          </a:xfrm>
          <a:prstGeom prst="rect">
            <a:avLst/>
          </a:prstGeom>
        </p:spPr>
        <p:txBody>
          <a:bodyPr/>
          <a:lstStyle/>
          <a:p>
            <a:pPr marL="401052" indent="-401052">
              <a:buFontTx/>
            </a:pPr>
            <a:r>
              <a:t>For GAP workloads, we analyse the load in the cache hierarchy</a:t>
            </a:r>
          </a:p>
          <a:p>
            <a:pPr marL="401052" indent="-401052">
              <a:buFontTx/>
            </a:pPr>
            <a:r>
              <a:t>On average, 78.6% of L1D misses eventually require a DRAM access</a:t>
            </a:r>
          </a:p>
          <a:p>
            <a:pPr lvl="1" marL="782052" indent="-401052">
              <a:buFontTx/>
            </a:pPr>
            <a:r>
              <a:t>Graph workloads exhibit </a:t>
            </a:r>
            <a:r>
              <a:rPr b="1" u="sng"/>
              <a:t>irregular access pattern</a:t>
            </a:r>
            <a:r>
              <a:t> that caches can hardly capture</a:t>
            </a:r>
          </a:p>
        </p:txBody>
      </p:sp>
      <p:sp>
        <p:nvSpPr>
          <p:cNvPr id="103" name="Graph-processing workloads exhibit very high MPKI rates in all cache levels."/>
          <p:cNvSpPr/>
          <p:nvPr/>
        </p:nvSpPr>
        <p:spPr>
          <a:xfrm>
            <a:off x="0" y="12652206"/>
            <a:ext cx="24384000" cy="1058053"/>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12700">
            <a:solidFill>
              <a:schemeClr val="accent4"/>
            </a:solidFill>
            <a:miter/>
          </a:ln>
          <a:extLst>
            <a:ext uri="{C572A759-6A51-4108-AA02-DFA0A04FC94B}">
              <ma14:wrappingTextBoxFlag xmlns:ma14="http://schemas.microsoft.com/office/mac/drawingml/2011/main" val="1"/>
            </a:ext>
          </a:extLst>
        </p:spPr>
        <p:txBody>
          <a:bodyPr tIns="91439" bIns="91439" anchor="ctr"/>
          <a:lstStyle>
            <a:lvl1pPr algn="ctr">
              <a:defRPr b="1" sz="3800">
                <a:solidFill>
                  <a:srgbClr val="000000"/>
                </a:solidFill>
              </a:defRPr>
            </a:lvl1pPr>
          </a:lstStyle>
          <a:p>
            <a:pPr/>
            <a:r>
              <a:t>Graph-processing workloads exhibit very high MPKI rates in all cache levels.</a:t>
            </a:r>
          </a:p>
        </p:txBody>
      </p:sp>
      <p:pic>
        <p:nvPicPr>
          <p:cNvPr id="104" name="single_core_baseline_mpki_all_caches.pdf" descr="single_core_baseline_mpki_all_caches.pdf"/>
          <p:cNvPicPr>
            <a:picLocks noChangeAspect="1"/>
          </p:cNvPicPr>
          <p:nvPr/>
        </p:nvPicPr>
        <p:blipFill>
          <a:blip r:embed="rId4">
            <a:extLst/>
          </a:blip>
          <a:stretch>
            <a:fillRect/>
          </a:stretch>
        </p:blipFill>
        <p:spPr>
          <a:xfrm>
            <a:off x="5976645" y="1924437"/>
            <a:ext cx="12430710" cy="76826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04"/>
                                        </p:tgtEl>
                                        <p:attrNameLst>
                                          <p:attrName>style.visibility</p:attrName>
                                        </p:attrNameLst>
                                      </p:cBhvr>
                                      <p:to>
                                        <p:strVal val="visible"/>
                                      </p:to>
                                    </p:set>
                                    <p:animEffect filter="fade" transition="in">
                                      <p:cBhvr>
                                        <p:cTn id="7" dur="10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02">
                                            <p:bg/>
                                          </p:spTgt>
                                        </p:tgtEl>
                                        <p:attrNameLst>
                                          <p:attrName>style.visibility</p:attrName>
                                        </p:attrNameLst>
                                      </p:cBhvr>
                                      <p:to>
                                        <p:strVal val="visible"/>
                                      </p:to>
                                    </p:set>
                                    <p:animEffect filter="fade" transition="in">
                                      <p:cBhvr>
                                        <p:cTn id="12" dur="1000"/>
                                        <p:tgtEl>
                                          <p:spTgt spid="102">
                                            <p:bg/>
                                          </p:spTgt>
                                        </p:tgtEl>
                                      </p:cBhvr>
                                    </p:animEffect>
                                  </p:childTnLst>
                                </p:cTn>
                              </p:par>
                              <p:par>
                                <p:cTn id="13" presetClass="entr" nodeType="withEffect" presetSubtype="0" presetID="10" grpId="2" fill="hold">
                                  <p:stCondLst>
                                    <p:cond delay="0"/>
                                  </p:stCondLst>
                                  <p:iterate type="el" backwards="0">
                                    <p:tmAbs val="0"/>
                                  </p:iterate>
                                  <p:childTnLst>
                                    <p:set>
                                      <p:cBhvr>
                                        <p:cTn id="14" fill="hold"/>
                                        <p:tgtEl>
                                          <p:spTgt spid="102">
                                            <p:txEl>
                                              <p:pRg st="0" end="0"/>
                                            </p:txEl>
                                          </p:spTgt>
                                        </p:tgtEl>
                                        <p:attrNameLst>
                                          <p:attrName>style.visibility</p:attrName>
                                        </p:attrNameLst>
                                      </p:cBhvr>
                                      <p:to>
                                        <p:strVal val="visible"/>
                                      </p:to>
                                    </p:set>
                                    <p:animEffect filter="fade" transition="in">
                                      <p:cBhvr>
                                        <p:cTn id="15" dur="1000"/>
                                        <p:tgtEl>
                                          <p:spTgt spid="10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2" fill="hold">
                                  <p:stCondLst>
                                    <p:cond delay="0"/>
                                  </p:stCondLst>
                                  <p:iterate type="el" backwards="0">
                                    <p:tmAbs val="0"/>
                                  </p:iterate>
                                  <p:childTnLst>
                                    <p:set>
                                      <p:cBhvr>
                                        <p:cTn id="19" fill="hold"/>
                                        <p:tgtEl>
                                          <p:spTgt spid="102">
                                            <p:txEl>
                                              <p:pRg st="1" end="1"/>
                                            </p:txEl>
                                          </p:spTgt>
                                        </p:tgtEl>
                                        <p:attrNameLst>
                                          <p:attrName>style.visibility</p:attrName>
                                        </p:attrNameLst>
                                      </p:cBhvr>
                                      <p:to>
                                        <p:strVal val="visible"/>
                                      </p:to>
                                    </p:set>
                                    <p:animEffect filter="fade" transition="in">
                                      <p:cBhvr>
                                        <p:cTn id="20" dur="1000"/>
                                        <p:tgtEl>
                                          <p:spTgt spid="102">
                                            <p:txEl>
                                              <p:pRg st="1" end="1"/>
                                            </p:txEl>
                                          </p:spTgt>
                                        </p:tgtEl>
                                      </p:cBhvr>
                                    </p:animEffect>
                                  </p:childTnLst>
                                </p:cTn>
                              </p:par>
                              <p:par>
                                <p:cTn id="21" presetClass="entr" nodeType="withEffect" presetSubtype="0" presetID="10" grpId="2" fill="hold">
                                  <p:stCondLst>
                                    <p:cond delay="0"/>
                                  </p:stCondLst>
                                  <p:iterate type="el" backwards="0">
                                    <p:tmAbs val="0"/>
                                  </p:iterate>
                                  <p:childTnLst>
                                    <p:set>
                                      <p:cBhvr>
                                        <p:cTn id="22" fill="hold"/>
                                        <p:tgtEl>
                                          <p:spTgt spid="102">
                                            <p:txEl>
                                              <p:pRg st="2" end="2"/>
                                            </p:txEl>
                                          </p:spTgt>
                                        </p:tgtEl>
                                        <p:attrNameLst>
                                          <p:attrName>style.visibility</p:attrName>
                                        </p:attrNameLst>
                                      </p:cBhvr>
                                      <p:to>
                                        <p:strVal val="visible"/>
                                      </p:to>
                                    </p:set>
                                    <p:animEffect filter="fade" transition="in">
                                      <p:cBhvr>
                                        <p:cTn id="23" dur="1000"/>
                                        <p:tgtEl>
                                          <p:spTgt spid="10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ID="10" grpId="3" fill="hold">
                                  <p:stCondLst>
                                    <p:cond delay="0"/>
                                  </p:stCondLst>
                                  <p:iterate type="el" backwards="0">
                                    <p:tmAbs val="0"/>
                                  </p:iterate>
                                  <p:childTnLst>
                                    <p:set>
                                      <p:cBhvr>
                                        <p:cTn id="27" fill="hold"/>
                                        <p:tgtEl>
                                          <p:spTgt spid="103"/>
                                        </p:tgtEl>
                                        <p:attrNameLst>
                                          <p:attrName>style.visibility</p:attrName>
                                        </p:attrNameLst>
                                      </p:cBhvr>
                                      <p:to>
                                        <p:strVal val="visible"/>
                                      </p:to>
                                    </p:set>
                                    <p:animEffect filter="fade" transition="in">
                                      <p:cBhvr>
                                        <p:cTn id="28" dur="1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4" grpId="1"/>
      <p:bldP build="p" bldLvl="1" animBg="1" rev="0" advAuto="0" spid="102" grpId="2"/>
      <p:bldP build="whole" bldLvl="1" animBg="1" rev="0" advAuto="0" spid="103" grpId="3"/>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8"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09" name="Título 1"/>
          <p:cNvSpPr txBox="1"/>
          <p:nvPr>
            <p:ph type="title"/>
          </p:nvPr>
        </p:nvSpPr>
        <p:spPr>
          <a:prstGeom prst="rect">
            <a:avLst/>
          </a:prstGeom>
        </p:spPr>
        <p:txBody>
          <a:bodyPr anchor="ctr"/>
          <a:lstStyle/>
          <a:p>
            <a:pPr/>
            <a:r>
              <a:t>Characteristics of Memory Access</a:t>
            </a:r>
          </a:p>
        </p:txBody>
      </p:sp>
      <p:sp>
        <p:nvSpPr>
          <p:cNvPr id="110"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1" name="For instructions showing large strides, accessing DRAM is more likely…"/>
          <p:cNvSpPr txBox="1"/>
          <p:nvPr>
            <p:ph type="body" sz="quarter" idx="1"/>
          </p:nvPr>
        </p:nvSpPr>
        <p:spPr>
          <a:xfrm>
            <a:off x="2155298" y="9734372"/>
            <a:ext cx="20073404" cy="2782169"/>
          </a:xfrm>
          <a:prstGeom prst="rect">
            <a:avLst/>
          </a:prstGeom>
        </p:spPr>
        <p:txBody>
          <a:bodyPr/>
          <a:lstStyle/>
          <a:p>
            <a:pPr marL="401052" indent="-401052">
              <a:buFontTx/>
            </a:pPr>
            <a:r>
              <a:t>For instructions showing large strides, accessing DRAM is more likely</a:t>
            </a:r>
          </a:p>
          <a:p>
            <a:pPr lvl="1" marL="782052" indent="-401052">
              <a:buFontTx/>
            </a:pPr>
            <a:r>
              <a:t>For strides between 2 and 10, accessing DRAM has an 11.6% probability</a:t>
            </a:r>
          </a:p>
          <a:p>
            <a:pPr lvl="1" marL="782052" indent="-401052">
              <a:buFontTx/>
            </a:pPr>
            <a:r>
              <a:t>For strides between 10</a:t>
            </a:r>
            <a:r>
              <a:rPr baseline="31999"/>
              <a:t>5</a:t>
            </a:r>
            <a:r>
              <a:t>+1 and 10</a:t>
            </a:r>
            <a:r>
              <a:rPr baseline="31999"/>
              <a:t>6</a:t>
            </a:r>
            <a:r>
              <a:t>, accessing DRAM has an 97.6% probability</a:t>
            </a:r>
          </a:p>
        </p:txBody>
      </p:sp>
      <p:sp>
        <p:nvSpPr>
          <p:cNvPr id="112" name="Memory accesses featuring large strides have a very high probability of accessing DRAM."/>
          <p:cNvSpPr/>
          <p:nvPr/>
        </p:nvSpPr>
        <p:spPr>
          <a:xfrm>
            <a:off x="0" y="12652206"/>
            <a:ext cx="24384000" cy="1058053"/>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12700">
            <a:solidFill>
              <a:schemeClr val="accent4"/>
            </a:solidFill>
            <a:miter/>
          </a:ln>
          <a:extLst>
            <a:ext uri="{C572A759-6A51-4108-AA02-DFA0A04FC94B}">
              <ma14:wrappingTextBoxFlag xmlns:ma14="http://schemas.microsoft.com/office/mac/drawingml/2011/main" val="1"/>
            </a:ext>
          </a:extLst>
        </p:spPr>
        <p:txBody>
          <a:bodyPr tIns="91439" bIns="91439" anchor="ctr"/>
          <a:lstStyle>
            <a:lvl1pPr algn="ctr">
              <a:defRPr b="1" sz="3800">
                <a:solidFill>
                  <a:srgbClr val="000000"/>
                </a:solidFill>
              </a:defRPr>
            </a:lvl1pPr>
          </a:lstStyle>
          <a:p>
            <a:pPr/>
            <a:r>
              <a:t>Memory accesses featuring large strides have a very high probability of accessing DRAM.</a:t>
            </a:r>
          </a:p>
        </p:txBody>
      </p:sp>
      <p:pic>
        <p:nvPicPr>
          <p:cNvPr id="113" name="pc_strides_cc_friendster_90B.pdf" descr="pc_strides_cc_friendster_90B.pdf"/>
          <p:cNvPicPr>
            <a:picLocks noChangeAspect="1"/>
          </p:cNvPicPr>
          <p:nvPr/>
        </p:nvPicPr>
        <p:blipFill>
          <a:blip r:embed="rId4">
            <a:extLst/>
          </a:blip>
          <a:stretch>
            <a:fillRect/>
          </a:stretch>
        </p:blipFill>
        <p:spPr>
          <a:xfrm>
            <a:off x="5978326" y="1924334"/>
            <a:ext cx="12427405" cy="768055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111">
                                            <p:bg/>
                                          </p:spTgt>
                                        </p:tgtEl>
                                        <p:attrNameLst>
                                          <p:attrName>style.visibility</p:attrName>
                                        </p:attrNameLst>
                                      </p:cBhvr>
                                      <p:to>
                                        <p:strVal val="visible"/>
                                      </p:to>
                                    </p:set>
                                    <p:animEffect filter="fade" transition="in">
                                      <p:cBhvr>
                                        <p:cTn id="7" dur="1000"/>
                                        <p:tgtEl>
                                          <p:spTgt spid="111">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11">
                                            <p:txEl>
                                              <p:pRg st="0" end="0"/>
                                            </p:txEl>
                                          </p:spTgt>
                                        </p:tgtEl>
                                        <p:attrNameLst>
                                          <p:attrName>style.visibility</p:attrName>
                                        </p:attrNameLst>
                                      </p:cBhvr>
                                      <p:to>
                                        <p:strVal val="visible"/>
                                      </p:to>
                                    </p:set>
                                    <p:animEffect filter="fade" transition="in">
                                      <p:cBhvr>
                                        <p:cTn id="10" dur="1000"/>
                                        <p:tgtEl>
                                          <p:spTgt spid="111">
                                            <p:txEl>
                                              <p:pRg st="0" end="0"/>
                                            </p:txEl>
                                          </p:spTgt>
                                        </p:tgtEl>
                                      </p:cBhvr>
                                    </p:animEffect>
                                  </p:childTnLst>
                                </p:cTn>
                              </p:par>
                              <p:par>
                                <p:cTn id="11" presetClass="entr" nodeType="withEffect" presetSubtype="0" presetID="10" grpId="1" fill="hold">
                                  <p:stCondLst>
                                    <p:cond delay="0"/>
                                  </p:stCondLst>
                                  <p:iterate type="el" backwards="0">
                                    <p:tmAbs val="0"/>
                                  </p:iterate>
                                  <p:childTnLst>
                                    <p:set>
                                      <p:cBhvr>
                                        <p:cTn id="12" fill="hold"/>
                                        <p:tgtEl>
                                          <p:spTgt spid="111">
                                            <p:txEl>
                                              <p:pRg st="1" end="1"/>
                                            </p:txEl>
                                          </p:spTgt>
                                        </p:tgtEl>
                                        <p:attrNameLst>
                                          <p:attrName>style.visibility</p:attrName>
                                        </p:attrNameLst>
                                      </p:cBhvr>
                                      <p:to>
                                        <p:strVal val="visible"/>
                                      </p:to>
                                    </p:set>
                                    <p:animEffect filter="fade" transition="in">
                                      <p:cBhvr>
                                        <p:cTn id="13" dur="1000"/>
                                        <p:tgtEl>
                                          <p:spTgt spid="111">
                                            <p:txEl>
                                              <p:pRg st="1" end="1"/>
                                            </p:txEl>
                                          </p:spTgt>
                                        </p:tgtEl>
                                      </p:cBhvr>
                                    </p:animEffect>
                                  </p:childTnLst>
                                </p:cTn>
                              </p:par>
                              <p:par>
                                <p:cTn id="14" presetClass="entr" nodeType="withEffect" presetSubtype="0" presetID="10" grpId="1" fill="hold">
                                  <p:stCondLst>
                                    <p:cond delay="0"/>
                                  </p:stCondLst>
                                  <p:iterate type="el" backwards="0">
                                    <p:tmAbs val="0"/>
                                  </p:iterate>
                                  <p:childTnLst>
                                    <p:set>
                                      <p:cBhvr>
                                        <p:cTn id="15" fill="hold"/>
                                        <p:tgtEl>
                                          <p:spTgt spid="111">
                                            <p:txEl>
                                              <p:pRg st="2" end="2"/>
                                            </p:txEl>
                                          </p:spTgt>
                                        </p:tgtEl>
                                        <p:attrNameLst>
                                          <p:attrName>style.visibility</p:attrName>
                                        </p:attrNameLst>
                                      </p:cBhvr>
                                      <p:to>
                                        <p:strVal val="visible"/>
                                      </p:to>
                                    </p:set>
                                    <p:animEffect filter="fade" transition="in">
                                      <p:cBhvr>
                                        <p:cTn id="16" dur="1000"/>
                                        <p:tgtEl>
                                          <p:spTgt spid="1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10" grpId="2" fill="hold">
                                  <p:stCondLst>
                                    <p:cond delay="0"/>
                                  </p:stCondLst>
                                  <p:iterate type="el" backwards="0">
                                    <p:tmAbs val="0"/>
                                  </p:iterate>
                                  <p:childTnLst>
                                    <p:set>
                                      <p:cBhvr>
                                        <p:cTn id="20" fill="hold"/>
                                        <p:tgtEl>
                                          <p:spTgt spid="112"/>
                                        </p:tgtEl>
                                        <p:attrNameLst>
                                          <p:attrName>style.visibility</p:attrName>
                                        </p:attrNameLst>
                                      </p:cBhvr>
                                      <p:to>
                                        <p:strVal val="visible"/>
                                      </p:to>
                                    </p:set>
                                    <p:animEffect filter="fade" transition="in">
                                      <p:cBhvr>
                                        <p:cTn id="21"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11" grpId="1"/>
      <p:bldP build="whole" bldLvl="1" animBg="1" rev="0" advAuto="0" spid="112" grpId="2"/>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7"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18" name="SDC+LP: An Approach to Manage Memory Accesses of Graph Workloads"/>
          <p:cNvSpPr txBox="1"/>
          <p:nvPr>
            <p:ph type="title"/>
          </p:nvPr>
        </p:nvSpPr>
        <p:spPr>
          <a:prstGeom prst="rect">
            <a:avLst/>
          </a:prstGeom>
        </p:spPr>
        <p:txBody>
          <a:bodyPr/>
          <a:lstStyle>
            <a:lvl1pPr defTabSz="1316736">
              <a:defRPr sz="5760"/>
            </a:lvl1pPr>
          </a:lstStyle>
          <a:p>
            <a:pPr/>
            <a:r>
              <a:t>SDC+LP: An Approach to Manage Memory Accesses of Graph Workloads</a:t>
            </a:r>
          </a:p>
        </p:txBody>
      </p:sp>
      <p:sp>
        <p:nvSpPr>
          <p:cNvPr id="119" name="Graph-Processing workloads are intrinsically irregular (i.e., caused by the memory representation and code structure)…"/>
          <p:cNvSpPr txBox="1"/>
          <p:nvPr>
            <p:ph type="body" sz="half" idx="1"/>
          </p:nvPr>
        </p:nvSpPr>
        <p:spPr>
          <a:xfrm>
            <a:off x="1207314" y="3162972"/>
            <a:ext cx="22337775" cy="3155014"/>
          </a:xfrm>
          <a:prstGeom prst="rect">
            <a:avLst/>
          </a:prstGeom>
          <a:gradFill>
            <a:gsLst>
              <a:gs pos="0">
                <a:schemeClr val="accent3">
                  <a:lumOff val="17344"/>
                </a:schemeClr>
              </a:gs>
              <a:gs pos="50000">
                <a:srgbClr val="C7C7C7"/>
              </a:gs>
              <a:gs pos="100000">
                <a:schemeClr val="accent3">
                  <a:lumOff val="10616"/>
                </a:schemeClr>
              </a:gs>
            </a:gsLst>
            <a:lin ang="5400000"/>
          </a:gradFill>
          <a:ln w="12700">
            <a:solidFill>
              <a:srgbClr val="000000"/>
            </a:solidFill>
          </a:ln>
        </p:spPr>
        <p:txBody>
          <a:bodyPr anchor="ctr"/>
          <a:lstStyle/>
          <a:p>
            <a:pPr marL="401052" indent="-401052">
              <a:buFontTx/>
            </a:pPr>
            <a:r>
              <a:t>Graph-Processing workloads are intrinsically irregular (</a:t>
            </a:r>
            <a:r>
              <a:rPr b="1"/>
              <a:t>i.e.</a:t>
            </a:r>
            <a:r>
              <a:t>, caused by the memory representation and code structure)</a:t>
            </a:r>
          </a:p>
          <a:p>
            <a:pPr lvl="1" marL="782052" indent="-401052">
              <a:buFontTx/>
            </a:pPr>
            <a:r>
              <a:t>Caches are ineffective on such irregular access patterns</a:t>
            </a:r>
          </a:p>
          <a:p>
            <a:pPr lvl="1" marL="782052" indent="-401052">
              <a:buFontTx/>
            </a:pPr>
            <a:r>
              <a:t>Causes a large amount of DRAM accesses</a:t>
            </a:r>
          </a:p>
        </p:txBody>
      </p:sp>
      <p:sp>
        <p:nvSpPr>
          <p:cNvPr id="120" name="Numéro de diapositive"/>
          <p:cNvSpPr txBox="1"/>
          <p:nvPr>
            <p:ph type="sldNum" sz="quarter" idx="2"/>
          </p:nvPr>
        </p:nvSpPr>
        <p:spPr>
          <a:xfrm>
            <a:off x="18643600" y="13030200"/>
            <a:ext cx="5689600"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1" name="Load instructions hitting the DRAM can be identified through the strides they generate…"/>
          <p:cNvSpPr txBox="1"/>
          <p:nvPr/>
        </p:nvSpPr>
        <p:spPr>
          <a:xfrm>
            <a:off x="1207314" y="6718728"/>
            <a:ext cx="22337775" cy="3707580"/>
          </a:xfrm>
          <a:prstGeom prst="rect">
            <a:avLst/>
          </a:prstGeom>
          <a:gradFill>
            <a:gsLst>
              <a:gs pos="0">
                <a:schemeClr val="accent3">
                  <a:lumOff val="17344"/>
                </a:schemeClr>
              </a:gs>
              <a:gs pos="50000">
                <a:srgbClr val="C7C7C7"/>
              </a:gs>
              <a:gs pos="100000">
                <a:schemeClr val="accent3">
                  <a:lumOff val="10616"/>
                </a:schemeClr>
              </a:gs>
            </a:gsLst>
            <a:lin ang="5400000"/>
          </a:gradFill>
          <a:ln w="12700">
            <a:solidFill>
              <a:srgbClr val="000000"/>
            </a:solidFill>
            <a:miter lim="400000"/>
          </a:ln>
          <a:extLst>
            <a:ext uri="{C572A759-6A51-4108-AA02-DFA0A04FC94B}">
              <ma14:wrappingTextBoxFlag xmlns:ma14="http://schemas.microsoft.com/office/mac/drawingml/2011/main" val="1"/>
            </a:ext>
          </a:extLst>
        </p:spPr>
        <p:txBody>
          <a:bodyPr tIns="91439" bIns="91439" anchor="ctr">
            <a:normAutofit fontScale="100000" lnSpcReduction="0"/>
          </a:bodyPr>
          <a:lstStyle/>
          <a:p>
            <a:pPr marL="393031" indent="-393031" defTabSz="1792223">
              <a:spcBef>
                <a:spcPts val="1900"/>
              </a:spcBef>
              <a:buSzPct val="100000"/>
              <a:buChar char="•"/>
              <a:defRPr sz="3920">
                <a:solidFill>
                  <a:srgbClr val="000000"/>
                </a:solidFill>
              </a:defRPr>
            </a:pPr>
            <a:r>
              <a:t>Load instructions hitting the DRAM can be identified through the strides they generate</a:t>
            </a:r>
          </a:p>
          <a:p>
            <a:pPr lvl="1" marL="766411" indent="-393031" defTabSz="1792223">
              <a:spcBef>
                <a:spcPts val="1900"/>
              </a:spcBef>
              <a:buSzPct val="100000"/>
              <a:buChar char="•"/>
              <a:defRPr sz="3920">
                <a:solidFill>
                  <a:srgbClr val="000000"/>
                </a:solidFill>
              </a:defRPr>
            </a:pPr>
            <a:r>
              <a:t>We propose the </a:t>
            </a:r>
            <a:r>
              <a:rPr i="1"/>
              <a:t>Large Predictor (LP)</a:t>
            </a:r>
            <a:r>
              <a:t> to identify such load instructions</a:t>
            </a:r>
          </a:p>
          <a:p>
            <a:pPr marL="393031" indent="-393031" defTabSz="1792223">
              <a:lnSpc>
                <a:spcPct val="90000"/>
              </a:lnSpc>
              <a:spcBef>
                <a:spcPts val="1900"/>
              </a:spcBef>
              <a:buSzPct val="100000"/>
              <a:buChar char="•"/>
              <a:defRPr sz="3920">
                <a:solidFill>
                  <a:srgbClr val="000000"/>
                </a:solidFill>
              </a:defRPr>
            </a:pPr>
            <a:r>
              <a:t>These accesses cause tremendous cache pollution</a:t>
            </a:r>
          </a:p>
          <a:p>
            <a:pPr lvl="1" marL="766411" indent="-393031" defTabSz="1792223">
              <a:lnSpc>
                <a:spcPct val="90000"/>
              </a:lnSpc>
              <a:spcBef>
                <a:spcPts val="1900"/>
              </a:spcBef>
              <a:buSzPct val="100000"/>
              <a:buChar char="•"/>
              <a:defRPr sz="3920">
                <a:solidFill>
                  <a:srgbClr val="000000"/>
                </a:solidFill>
              </a:defRPr>
            </a:pPr>
            <a:r>
              <a:t>We propose the </a:t>
            </a:r>
            <a:r>
              <a:rPr i="1"/>
              <a:t>Side Data Cache (SDC)</a:t>
            </a:r>
            <a:r>
              <a:t> to isolate accesses relative to irregular load instructions</a:t>
            </a:r>
          </a:p>
        </p:txBody>
      </p:sp>
      <p:sp>
        <p:nvSpPr>
          <p:cNvPr id="122" name="We assemble LP and the SDC into the SDC+LP design proposal."/>
          <p:cNvSpPr/>
          <p:nvPr/>
        </p:nvSpPr>
        <p:spPr>
          <a:xfrm>
            <a:off x="0" y="12160772"/>
            <a:ext cx="24384000" cy="1576491"/>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12700">
            <a:solidFill>
              <a:schemeClr val="accent4"/>
            </a:solidFill>
            <a:miter/>
          </a:ln>
          <a:extLst>
            <a:ext uri="{C572A759-6A51-4108-AA02-DFA0A04FC94B}">
              <ma14:wrappingTextBoxFlag xmlns:ma14="http://schemas.microsoft.com/office/mac/drawingml/2011/main" val="1"/>
            </a:ext>
          </a:extLst>
        </p:spPr>
        <p:txBody>
          <a:bodyPr tIns="91439" bIns="91439" anchor="ctr"/>
          <a:lstStyle/>
          <a:p>
            <a:pPr algn="ctr">
              <a:defRPr b="1" sz="5000">
                <a:solidFill>
                  <a:srgbClr val="000000"/>
                </a:solidFill>
              </a:defRPr>
            </a:pPr>
            <a:r>
              <a:t>We assemble LP and the SDC into the </a:t>
            </a:r>
            <a:r>
              <a:rPr i="1"/>
              <a:t>SDC+LP</a:t>
            </a:r>
            <a:r>
              <a:t> design proposal</a:t>
            </a:r>
            <a:r>
              <a:rPr i="1"/>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19">
                                            <p:bg/>
                                          </p:spTgt>
                                        </p:tgtEl>
                                        <p:attrNameLst>
                                          <p:attrName>style.visibility</p:attrName>
                                        </p:attrNameLst>
                                      </p:cBhvr>
                                      <p:to>
                                        <p:strVal val="visible"/>
                                      </p:to>
                                    </p:set>
                                    <p:animEffect filter="fade" transition="in">
                                      <p:cBhvr>
                                        <p:cTn id="7" dur="1000"/>
                                        <p:tgtEl>
                                          <p:spTgt spid="119">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19">
                                            <p:txEl>
                                              <p:pRg st="0" end="0"/>
                                            </p:txEl>
                                          </p:spTgt>
                                        </p:tgtEl>
                                        <p:attrNameLst>
                                          <p:attrName>style.visibility</p:attrName>
                                        </p:attrNameLst>
                                      </p:cBhvr>
                                      <p:to>
                                        <p:strVal val="visible"/>
                                      </p:to>
                                    </p:set>
                                    <p:animEffect filter="fade" transition="in">
                                      <p:cBhvr>
                                        <p:cTn id="10" dur="1000"/>
                                        <p:tgtEl>
                                          <p:spTgt spid="119">
                                            <p:txEl>
                                              <p:pRg st="0" end="0"/>
                                            </p:txEl>
                                          </p:spTgt>
                                        </p:tgtEl>
                                      </p:cBhvr>
                                    </p:animEffect>
                                  </p:childTnLst>
                                </p:cTn>
                              </p:par>
                              <p:par>
                                <p:cTn id="11" presetClass="entr" nodeType="withEffect" presetSubtype="0" presetID="10" grpId="1" fill="hold">
                                  <p:stCondLst>
                                    <p:cond delay="0"/>
                                  </p:stCondLst>
                                  <p:iterate type="el" backwards="0">
                                    <p:tmAbs val="0"/>
                                  </p:iterate>
                                  <p:childTnLst>
                                    <p:set>
                                      <p:cBhvr>
                                        <p:cTn id="12" fill="hold"/>
                                        <p:tgtEl>
                                          <p:spTgt spid="119">
                                            <p:txEl>
                                              <p:pRg st="1" end="1"/>
                                            </p:txEl>
                                          </p:spTgt>
                                        </p:tgtEl>
                                        <p:attrNameLst>
                                          <p:attrName>style.visibility</p:attrName>
                                        </p:attrNameLst>
                                      </p:cBhvr>
                                      <p:to>
                                        <p:strVal val="visible"/>
                                      </p:to>
                                    </p:set>
                                    <p:animEffect filter="fade" transition="in">
                                      <p:cBhvr>
                                        <p:cTn id="13" dur="1000"/>
                                        <p:tgtEl>
                                          <p:spTgt spid="119">
                                            <p:txEl>
                                              <p:pRg st="1" end="1"/>
                                            </p:txEl>
                                          </p:spTgt>
                                        </p:tgtEl>
                                      </p:cBhvr>
                                    </p:animEffect>
                                  </p:childTnLst>
                                </p:cTn>
                              </p:par>
                              <p:par>
                                <p:cTn id="14" presetClass="entr" nodeType="withEffect" presetSubtype="0" presetID="10" grpId="1" fill="hold">
                                  <p:stCondLst>
                                    <p:cond delay="0"/>
                                  </p:stCondLst>
                                  <p:iterate type="el" backwards="0">
                                    <p:tmAbs val="0"/>
                                  </p:iterate>
                                  <p:childTnLst>
                                    <p:set>
                                      <p:cBhvr>
                                        <p:cTn id="15" fill="hold"/>
                                        <p:tgtEl>
                                          <p:spTgt spid="119">
                                            <p:txEl>
                                              <p:pRg st="2" end="2"/>
                                            </p:txEl>
                                          </p:spTgt>
                                        </p:tgtEl>
                                        <p:attrNameLst>
                                          <p:attrName>style.visibility</p:attrName>
                                        </p:attrNameLst>
                                      </p:cBhvr>
                                      <p:to>
                                        <p:strVal val="visible"/>
                                      </p:to>
                                    </p:set>
                                    <p:animEffect filter="fade" transition="in">
                                      <p:cBhvr>
                                        <p:cTn id="16" dur="1000"/>
                                        <p:tgtEl>
                                          <p:spTgt spid="1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10" grpId="2" fill="hold">
                                  <p:stCondLst>
                                    <p:cond delay="0"/>
                                  </p:stCondLst>
                                  <p:iterate type="el" backwards="0">
                                    <p:tmAbs val="0"/>
                                  </p:iterate>
                                  <p:childTnLst>
                                    <p:set>
                                      <p:cBhvr>
                                        <p:cTn id="20" fill="hold"/>
                                        <p:tgtEl>
                                          <p:spTgt spid="121">
                                            <p:bg/>
                                          </p:spTgt>
                                        </p:tgtEl>
                                        <p:attrNameLst>
                                          <p:attrName>style.visibility</p:attrName>
                                        </p:attrNameLst>
                                      </p:cBhvr>
                                      <p:to>
                                        <p:strVal val="visible"/>
                                      </p:to>
                                    </p:set>
                                    <p:animEffect filter="fade" transition="in">
                                      <p:cBhvr>
                                        <p:cTn id="21" dur="1000"/>
                                        <p:tgtEl>
                                          <p:spTgt spid="121">
                                            <p:bg/>
                                          </p:spTgt>
                                        </p:tgtEl>
                                      </p:cBhvr>
                                    </p:animEffect>
                                  </p:childTnLst>
                                </p:cTn>
                              </p:par>
                              <p:par>
                                <p:cTn id="22" presetClass="entr" nodeType="withEffect" presetSubtype="0" presetID="10" grpId="2" fill="hold">
                                  <p:stCondLst>
                                    <p:cond delay="0"/>
                                  </p:stCondLst>
                                  <p:iterate type="el" backwards="0">
                                    <p:tmAbs val="0"/>
                                  </p:iterate>
                                  <p:childTnLst>
                                    <p:set>
                                      <p:cBhvr>
                                        <p:cTn id="23" fill="hold"/>
                                        <p:tgtEl>
                                          <p:spTgt spid="121">
                                            <p:txEl>
                                              <p:pRg st="0" end="0"/>
                                            </p:txEl>
                                          </p:spTgt>
                                        </p:tgtEl>
                                        <p:attrNameLst>
                                          <p:attrName>style.visibility</p:attrName>
                                        </p:attrNameLst>
                                      </p:cBhvr>
                                      <p:to>
                                        <p:strVal val="visible"/>
                                      </p:to>
                                    </p:set>
                                    <p:animEffect filter="fade" transition="in">
                                      <p:cBhvr>
                                        <p:cTn id="24" dur="1000"/>
                                        <p:tgtEl>
                                          <p:spTgt spid="121">
                                            <p:txEl>
                                              <p:pRg st="0" end="0"/>
                                            </p:txEl>
                                          </p:spTgt>
                                        </p:tgtEl>
                                      </p:cBhvr>
                                    </p:animEffect>
                                  </p:childTnLst>
                                </p:cTn>
                              </p:par>
                              <p:par>
                                <p:cTn id="25" presetClass="entr" nodeType="withEffect" presetSubtype="0" presetID="10" grpId="2" fill="hold">
                                  <p:stCondLst>
                                    <p:cond delay="0"/>
                                  </p:stCondLst>
                                  <p:iterate type="el" backwards="0">
                                    <p:tmAbs val="0"/>
                                  </p:iterate>
                                  <p:childTnLst>
                                    <p:set>
                                      <p:cBhvr>
                                        <p:cTn id="26" fill="hold"/>
                                        <p:tgtEl>
                                          <p:spTgt spid="121">
                                            <p:txEl>
                                              <p:pRg st="1" end="1"/>
                                            </p:txEl>
                                          </p:spTgt>
                                        </p:tgtEl>
                                        <p:attrNameLst>
                                          <p:attrName>style.visibility</p:attrName>
                                        </p:attrNameLst>
                                      </p:cBhvr>
                                      <p:to>
                                        <p:strVal val="visible"/>
                                      </p:to>
                                    </p:set>
                                    <p:animEffect filter="fade" transition="in">
                                      <p:cBhvr>
                                        <p:cTn id="27" dur="1000"/>
                                        <p:tgtEl>
                                          <p:spTgt spid="12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2" fill="hold">
                                  <p:stCondLst>
                                    <p:cond delay="0"/>
                                  </p:stCondLst>
                                  <p:iterate type="el" backwards="0">
                                    <p:tmAbs val="0"/>
                                  </p:iterate>
                                  <p:childTnLst>
                                    <p:set>
                                      <p:cBhvr>
                                        <p:cTn id="31" fill="hold"/>
                                        <p:tgtEl>
                                          <p:spTgt spid="121">
                                            <p:txEl>
                                              <p:pRg st="2" end="2"/>
                                            </p:txEl>
                                          </p:spTgt>
                                        </p:tgtEl>
                                        <p:attrNameLst>
                                          <p:attrName>style.visibility</p:attrName>
                                        </p:attrNameLst>
                                      </p:cBhvr>
                                      <p:to>
                                        <p:strVal val="visible"/>
                                      </p:to>
                                    </p:set>
                                    <p:animEffect filter="fade" transition="in">
                                      <p:cBhvr>
                                        <p:cTn id="32" dur="1000"/>
                                        <p:tgtEl>
                                          <p:spTgt spid="121">
                                            <p:txEl>
                                              <p:pRg st="2" end="2"/>
                                            </p:txEl>
                                          </p:spTgt>
                                        </p:tgtEl>
                                      </p:cBhvr>
                                    </p:animEffect>
                                  </p:childTnLst>
                                </p:cTn>
                              </p:par>
                              <p:par>
                                <p:cTn id="33" presetClass="entr" nodeType="withEffect" presetSubtype="0" presetID="10" grpId="2" fill="hold">
                                  <p:stCondLst>
                                    <p:cond delay="0"/>
                                  </p:stCondLst>
                                  <p:iterate type="el" backwards="0">
                                    <p:tmAbs val="0"/>
                                  </p:iterate>
                                  <p:childTnLst>
                                    <p:set>
                                      <p:cBhvr>
                                        <p:cTn id="34" fill="hold"/>
                                        <p:tgtEl>
                                          <p:spTgt spid="121">
                                            <p:txEl>
                                              <p:pRg st="3" end="3"/>
                                            </p:txEl>
                                          </p:spTgt>
                                        </p:tgtEl>
                                        <p:attrNameLst>
                                          <p:attrName>style.visibility</p:attrName>
                                        </p:attrNameLst>
                                      </p:cBhvr>
                                      <p:to>
                                        <p:strVal val="visible"/>
                                      </p:to>
                                    </p:set>
                                    <p:animEffect filter="fade" transition="in">
                                      <p:cBhvr>
                                        <p:cTn id="35" dur="1000"/>
                                        <p:tgtEl>
                                          <p:spTgt spid="12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3" fill="hold">
                                  <p:stCondLst>
                                    <p:cond delay="0"/>
                                  </p:stCondLst>
                                  <p:iterate type="el" backwards="0">
                                    <p:tmAbs val="0"/>
                                  </p:iterate>
                                  <p:childTnLst>
                                    <p:set>
                                      <p:cBhvr>
                                        <p:cTn id="39" fill="hold"/>
                                        <p:tgtEl>
                                          <p:spTgt spid="1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19" grpId="1"/>
      <p:bldP build="p" bldLvl="1" animBg="1" rev="0" advAuto="0" spid="121" grpId="2"/>
      <p:bldP build="whole" bldLvl="1" animBg="1" rev="0" advAuto="0" spid="122" grpId="3"/>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6"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27" name="The Side Data Cache (SDC)"/>
          <p:cNvSpPr txBox="1"/>
          <p:nvPr>
            <p:ph type="title"/>
          </p:nvPr>
        </p:nvSpPr>
        <p:spPr>
          <a:prstGeom prst="rect">
            <a:avLst/>
          </a:prstGeom>
        </p:spPr>
        <p:txBody>
          <a:bodyPr/>
          <a:lstStyle/>
          <a:p>
            <a:pPr/>
            <a:r>
              <a:t>The </a:t>
            </a:r>
            <a:r>
              <a:rPr i="1"/>
              <a:t>Side Data Cache (SDC)</a:t>
            </a:r>
          </a:p>
        </p:txBody>
      </p:sp>
      <p:sp>
        <p:nvSpPr>
          <p:cNvPr id="128" name="Numéro de diapositive"/>
          <p:cNvSpPr txBox="1"/>
          <p:nvPr>
            <p:ph type="sldNum" sz="quarter" idx="2"/>
          </p:nvPr>
        </p:nvSpPr>
        <p:spPr>
          <a:xfrm>
            <a:off x="18643600" y="13030200"/>
            <a:ext cx="5689600"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29" name="sdc_lp_organization.pdf" descr="sdc_lp_organization.pdf"/>
          <p:cNvPicPr>
            <a:picLocks noChangeAspect="1"/>
          </p:cNvPicPr>
          <p:nvPr/>
        </p:nvPicPr>
        <p:blipFill>
          <a:blip r:embed="rId4">
            <a:extLst/>
          </a:blip>
          <a:stretch>
            <a:fillRect/>
          </a:stretch>
        </p:blipFill>
        <p:spPr>
          <a:xfrm>
            <a:off x="599274" y="3062318"/>
            <a:ext cx="10886254" cy="9019591"/>
          </a:xfrm>
          <a:prstGeom prst="rect">
            <a:avLst/>
          </a:prstGeom>
          <a:ln w="12700">
            <a:miter lim="400000"/>
          </a:ln>
        </p:spPr>
      </p:pic>
      <p:sp>
        <p:nvSpPr>
          <p:cNvPr id="130" name="The Side Data Cache (SDC) is a small cache sitting alongside the L1D…"/>
          <p:cNvSpPr txBox="1"/>
          <p:nvPr>
            <p:ph type="body" sz="half" idx="1"/>
          </p:nvPr>
        </p:nvSpPr>
        <p:spPr>
          <a:xfrm>
            <a:off x="12034996" y="3062318"/>
            <a:ext cx="11510093" cy="9019591"/>
          </a:xfrm>
          <a:prstGeom prst="rect">
            <a:avLst/>
          </a:prstGeom>
        </p:spPr>
        <p:txBody>
          <a:bodyPr anchor="ctr"/>
          <a:lstStyle/>
          <a:p>
            <a:pPr marL="360947" indent="-360947">
              <a:lnSpc>
                <a:spcPct val="100000"/>
              </a:lnSpc>
              <a:spcBef>
                <a:spcPts val="0"/>
              </a:spcBef>
              <a:buFontTx/>
              <a:defRPr sz="3600"/>
            </a:pPr>
            <a:r>
              <a:t>The Side Data Cache (SDC) is a small cache sitting alongside the L1D</a:t>
            </a:r>
          </a:p>
          <a:p>
            <a:pPr lvl="1" marL="741947" indent="-360947">
              <a:lnSpc>
                <a:spcPct val="100000"/>
              </a:lnSpc>
              <a:spcBef>
                <a:spcPts val="0"/>
              </a:spcBef>
              <a:buFontTx/>
              <a:defRPr sz="3600"/>
            </a:pPr>
            <a:r>
              <a:t>A large fraction of accesses missing in the L1D, miss in lower levels</a:t>
            </a:r>
          </a:p>
          <a:p>
            <a:pPr lvl="1" marL="741947" indent="-360947">
              <a:lnSpc>
                <a:spcPct val="100000"/>
              </a:lnSpc>
              <a:spcBef>
                <a:spcPts val="0"/>
              </a:spcBef>
              <a:buFontTx/>
              <a:defRPr sz="3600"/>
            </a:pPr>
            <a:r>
              <a:t>Such accesses are directed to the SDC</a:t>
            </a:r>
          </a:p>
          <a:p>
            <a:pPr lvl="1" marL="741947" indent="-360947">
              <a:lnSpc>
                <a:spcPct val="100000"/>
              </a:lnSpc>
              <a:spcBef>
                <a:spcPts val="0"/>
              </a:spcBef>
              <a:buFontTx/>
              <a:defRPr sz="3600"/>
            </a:pPr>
            <a:r>
              <a:t>Prevents cache pollution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35" name="The Large Predictor (LP)"/>
          <p:cNvSpPr txBox="1"/>
          <p:nvPr>
            <p:ph type="title"/>
          </p:nvPr>
        </p:nvSpPr>
        <p:spPr>
          <a:prstGeom prst="rect">
            <a:avLst/>
          </a:prstGeom>
        </p:spPr>
        <p:txBody>
          <a:bodyPr/>
          <a:lstStyle/>
          <a:p>
            <a:pPr/>
            <a:r>
              <a:t>The </a:t>
            </a:r>
            <a:r>
              <a:rPr i="1"/>
              <a:t>Large Predictor (LP)</a:t>
            </a:r>
          </a:p>
        </p:txBody>
      </p:sp>
      <p:sp>
        <p:nvSpPr>
          <p:cNvPr id="136" name="Numéro de diapositive"/>
          <p:cNvSpPr txBox="1"/>
          <p:nvPr>
            <p:ph type="sldNum" sz="quarter" idx="2"/>
          </p:nvPr>
        </p:nvSpPr>
        <p:spPr>
          <a:xfrm>
            <a:off x="18643600" y="13030200"/>
            <a:ext cx="5689600"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7" name="lo_predictor_prediction.pdf" descr="lo_predictor_prediction.pdf"/>
          <p:cNvPicPr>
            <a:picLocks noChangeAspect="1"/>
          </p:cNvPicPr>
          <p:nvPr/>
        </p:nvPicPr>
        <p:blipFill>
          <a:blip r:embed="rId4">
            <a:extLst/>
          </a:blip>
          <a:stretch>
            <a:fillRect/>
          </a:stretch>
        </p:blipFill>
        <p:spPr>
          <a:xfrm>
            <a:off x="458514" y="3357260"/>
            <a:ext cx="13073409" cy="4460807"/>
          </a:xfrm>
          <a:prstGeom prst="rect">
            <a:avLst/>
          </a:prstGeom>
          <a:ln w="12700">
            <a:miter lim="400000"/>
          </a:ln>
        </p:spPr>
      </p:pic>
      <p:pic>
        <p:nvPicPr>
          <p:cNvPr id="138" name="lp_oragnization.pdf" descr="lp_oragnization.pdf"/>
          <p:cNvPicPr>
            <a:picLocks noChangeAspect="1"/>
          </p:cNvPicPr>
          <p:nvPr/>
        </p:nvPicPr>
        <p:blipFill>
          <a:blip r:embed="rId5">
            <a:extLst/>
          </a:blip>
          <a:stretch>
            <a:fillRect/>
          </a:stretch>
        </p:blipFill>
        <p:spPr>
          <a:xfrm>
            <a:off x="13977508" y="2822758"/>
            <a:ext cx="9787276" cy="5529811"/>
          </a:xfrm>
          <a:prstGeom prst="rect">
            <a:avLst/>
          </a:prstGeom>
          <a:ln w="12700">
            <a:miter lim="400000"/>
          </a:ln>
        </p:spPr>
      </p:pic>
      <p:sp>
        <p:nvSpPr>
          <p:cNvPr id="139" name="LP is stride-based predictor…"/>
          <p:cNvSpPr txBox="1"/>
          <p:nvPr>
            <p:ph type="body" sz="quarter" idx="1"/>
          </p:nvPr>
        </p:nvSpPr>
        <p:spPr>
          <a:xfrm>
            <a:off x="838911" y="8735296"/>
            <a:ext cx="11587254" cy="3912177"/>
          </a:xfrm>
          <a:prstGeom prst="rect">
            <a:avLst/>
          </a:prstGeom>
        </p:spPr>
        <p:txBody>
          <a:bodyPr anchor="ctr"/>
          <a:lstStyle/>
          <a:p>
            <a:pPr marL="360947" indent="-360947">
              <a:lnSpc>
                <a:spcPct val="100000"/>
              </a:lnSpc>
              <a:spcBef>
                <a:spcPts val="0"/>
              </a:spcBef>
              <a:buFontTx/>
              <a:defRPr sz="3600"/>
            </a:pPr>
            <a:r>
              <a:t>LP is stride-based predictor</a:t>
            </a:r>
          </a:p>
          <a:p>
            <a:pPr lvl="1" marL="741947" indent="-360947">
              <a:lnSpc>
                <a:spcPct val="100000"/>
              </a:lnSpc>
              <a:spcBef>
                <a:spcPts val="0"/>
              </a:spcBef>
              <a:buFontTx/>
              <a:defRPr sz="3600"/>
            </a:pPr>
            <a:r>
              <a:t>LP’s prediction table is indexed by the PC</a:t>
            </a:r>
          </a:p>
          <a:p>
            <a:pPr lvl="1" marL="741947" indent="-360947">
              <a:lnSpc>
                <a:spcPct val="100000"/>
              </a:lnSpc>
              <a:spcBef>
                <a:spcPts val="0"/>
              </a:spcBef>
              <a:buFontTx/>
              <a:defRPr sz="3600"/>
            </a:pPr>
            <a:r>
              <a:t>Each entry contains information relative to the observed strides (avg. distance, virtual address, etc.)</a:t>
            </a:r>
          </a:p>
          <a:p>
            <a:pPr marL="360947" indent="-360947">
              <a:lnSpc>
                <a:spcPct val="100000"/>
              </a:lnSpc>
              <a:spcBef>
                <a:spcPts val="0"/>
              </a:spcBef>
              <a:buFontTx/>
              <a:defRPr sz="3600"/>
            </a:pPr>
            <a:r>
              <a:t>LP is consulted before triggering a memory access:</a:t>
            </a:r>
          </a:p>
        </p:txBody>
      </p:sp>
      <p:sp>
        <p:nvSpPr>
          <p:cNvPr id="140" name="Prediction outcome:…"/>
          <p:cNvSpPr txBox="1"/>
          <p:nvPr/>
        </p:nvSpPr>
        <p:spPr>
          <a:xfrm>
            <a:off x="12940965" y="8735296"/>
            <a:ext cx="10886214" cy="3912177"/>
          </a:xfrm>
          <a:prstGeom prst="rect">
            <a:avLst/>
          </a:prstGeom>
          <a:ln w="25400">
            <a:miter lim="400000"/>
          </a:ln>
          <a:extLst>
            <a:ext uri="{C572A759-6A51-4108-AA02-DFA0A04FC94B}">
              <ma14:wrappingTextBoxFlag xmlns:ma14="http://schemas.microsoft.com/office/mac/drawingml/2011/main" val="1"/>
            </a:ext>
          </a:extLst>
        </p:spPr>
        <p:txBody>
          <a:bodyPr tIns="91439" bIns="91439" anchor="ctr">
            <a:normAutofit fontScale="100000" lnSpcReduction="0"/>
          </a:bodyPr>
          <a:lstStyle/>
          <a:p>
            <a:pPr marL="360947" indent="-360947">
              <a:buSzPct val="100000"/>
              <a:buChar char="•"/>
              <a:defRPr sz="3600">
                <a:solidFill>
                  <a:srgbClr val="000000"/>
                </a:solidFill>
              </a:defRPr>
            </a:pPr>
            <a:r>
              <a:t>Prediction outcome:</a:t>
            </a:r>
          </a:p>
          <a:p>
            <a:pPr lvl="1" marL="741947" indent="-360947">
              <a:buSzPct val="100000"/>
              <a:buChar char="•"/>
              <a:defRPr sz="3600">
                <a:solidFill>
                  <a:srgbClr val="000000"/>
                </a:solidFill>
              </a:defRPr>
            </a:pPr>
            <a:r>
              <a:t>Regular —&gt; forwarded to the L1D</a:t>
            </a:r>
          </a:p>
          <a:p>
            <a:pPr lvl="1" marL="741947" indent="-360947">
              <a:buSzPct val="100000"/>
              <a:buChar char="•"/>
              <a:defRPr sz="3600">
                <a:solidFill>
                  <a:srgbClr val="000000"/>
                </a:solidFill>
              </a:defRPr>
            </a:pPr>
            <a:r>
              <a:t>Irregular —&gt; forwarded to the SDC</a:t>
            </a:r>
          </a:p>
          <a:p>
            <a:pPr marL="360947" indent="-360947">
              <a:buSzPct val="100000"/>
              <a:buChar char="•"/>
              <a:defRPr sz="3600">
                <a:solidFill>
                  <a:srgbClr val="000000"/>
                </a:solidFill>
              </a:defRPr>
            </a:pPr>
            <a:r>
              <a:t>LP is trained upon a load demand request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iseño personalizado">
  <a:themeElements>
    <a:clrScheme name="Diseño personalizado">
      <a:dk1>
        <a:srgbClr val="002060"/>
      </a:dk1>
      <a:lt1>
        <a:srgbClr val="606060"/>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iseño personalizado">
      <a:majorFont>
        <a:latin typeface="Helvetica"/>
        <a:ea typeface="Helvetica"/>
        <a:cs typeface="Helvetica"/>
      </a:majorFont>
      <a:minorFont>
        <a:latin typeface="Calibri"/>
        <a:ea typeface="Calibri"/>
        <a:cs typeface="Calibri"/>
      </a:minorFont>
    </a:fontScheme>
    <a:fmtScheme name="Diseño personalizad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iseño personalizado">
  <a:themeElements>
    <a:clrScheme name="Diseño personalizado">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iseño personalizado">
      <a:majorFont>
        <a:latin typeface="Helvetica"/>
        <a:ea typeface="Helvetica"/>
        <a:cs typeface="Helvetica"/>
      </a:majorFont>
      <a:minorFont>
        <a:latin typeface="Calibri"/>
        <a:ea typeface="Calibri"/>
        <a:cs typeface="Calibri"/>
      </a:minorFont>
    </a:fontScheme>
    <a:fmtScheme name="Diseño personalizad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