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notesSlides/notesSlide1.xml" ContentType="application/vnd.openxmlformats-officedocument.presentationml.notesSlide+xml"/>
  <Override PartName="/ppt/media/image6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1200">
        <a:latin typeface="+mn-lt"/>
        <a:ea typeface="+mn-ea"/>
        <a:cs typeface="+mn-cs"/>
        <a:sym typeface="Calibri"/>
      </a:defRPr>
    </a:lvl1pPr>
    <a:lvl2pPr indent="228600" defTabSz="1828800" latinLnBrk="0">
      <a:defRPr sz="1200">
        <a:latin typeface="+mn-lt"/>
        <a:ea typeface="+mn-ea"/>
        <a:cs typeface="+mn-cs"/>
        <a:sym typeface="Calibri"/>
      </a:defRPr>
    </a:lvl2pPr>
    <a:lvl3pPr indent="457200" defTabSz="1828800" latinLnBrk="0">
      <a:defRPr sz="1200">
        <a:latin typeface="+mn-lt"/>
        <a:ea typeface="+mn-ea"/>
        <a:cs typeface="+mn-cs"/>
        <a:sym typeface="Calibri"/>
      </a:defRPr>
    </a:lvl3pPr>
    <a:lvl4pPr indent="685800" defTabSz="1828800" latinLnBrk="0">
      <a:defRPr sz="1200">
        <a:latin typeface="+mn-lt"/>
        <a:ea typeface="+mn-ea"/>
        <a:cs typeface="+mn-cs"/>
        <a:sym typeface="Calibri"/>
      </a:defRPr>
    </a:lvl4pPr>
    <a:lvl5pPr indent="914400" defTabSz="1828800" latinLnBrk="0">
      <a:defRPr sz="1200">
        <a:latin typeface="+mn-lt"/>
        <a:ea typeface="+mn-ea"/>
        <a:cs typeface="+mn-cs"/>
        <a:sym typeface="Calibri"/>
      </a:defRPr>
    </a:lvl5pPr>
    <a:lvl6pPr indent="1143000" defTabSz="1828800" latinLnBrk="0">
      <a:defRPr sz="1200">
        <a:latin typeface="+mn-lt"/>
        <a:ea typeface="+mn-ea"/>
        <a:cs typeface="+mn-cs"/>
        <a:sym typeface="Calibri"/>
      </a:defRPr>
    </a:lvl6pPr>
    <a:lvl7pPr indent="1371600" defTabSz="1828800" latinLnBrk="0">
      <a:defRPr sz="1200">
        <a:latin typeface="+mn-lt"/>
        <a:ea typeface="+mn-ea"/>
        <a:cs typeface="+mn-cs"/>
        <a:sym typeface="Calibri"/>
      </a:defRPr>
    </a:lvl7pPr>
    <a:lvl8pPr indent="1600200" defTabSz="1828800" latinLnBrk="0">
      <a:defRPr sz="1200">
        <a:latin typeface="+mn-lt"/>
        <a:ea typeface="+mn-ea"/>
        <a:cs typeface="+mn-cs"/>
        <a:sym typeface="Calibri"/>
      </a:defRPr>
    </a:lvl8pPr>
    <a:lvl9pPr indent="1828800" defTabSz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" name="Shape 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Quickly span through the problem of modern workloads (i.e., large data footprint).</a:t>
            </a:r>
          </a:p>
          <a:p>
            <a:pPr/>
            <a:r>
              <a:t>Then, go on to explaining the different techniques available to workaround these problems:</a:t>
            </a:r>
          </a:p>
          <a:p>
            <a:pPr marL="240631" indent="-240631">
              <a:buSzPct val="100000"/>
              <a:buChar char="•"/>
            </a:pPr>
            <a:r>
              <a:t>Off-Chip Prediction (Predicting load demand accesses for cache hits)</a:t>
            </a:r>
          </a:p>
          <a:p>
            <a:pPr marL="240631" indent="-240631">
              <a:buSzPct val="100000"/>
              <a:buChar char="•"/>
            </a:pPr>
            <a:r>
              <a:t>Data Prefetching coupled with Adaptive Filtering (Improving prefetching for adaptive workload handling)</a:t>
            </a:r>
          </a:p>
          <a:p>
            <a:pPr marL="240631" indent="-240631">
              <a:buSzPct val="100000"/>
              <a:buChar char="•"/>
            </a:pPr>
            <a:r>
              <a:t>Cache bypassing (Selective bypass strategies for system performance)</a:t>
            </a:r>
          </a:p>
          <a:p>
            <a:pPr marL="240631" indent="-240631">
              <a:buSzPct val="100000"/>
              <a:buChar char="•"/>
            </a:pPr>
            <a:r>
              <a:t>Disruptive cache designs (Innovative architectures for efficiency and performance)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r>
              <a:t>Here, we mention that modern workloads (and particularly GAP) put large load on the cache hierarchy.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r>
              <a:t>Here, we mention that modern workloads (and particularly GAP) put large load on the cache hierarchy.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r>
              <a:t>Here, we mention that modern workloads (and particularly GAP) put large load on the cache hierarchy.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r>
              <a:t>Here, we mention that modern workloads (and particularly GAP) put large load on the cache hierarchy.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r>
              <a:t>Here, we mention that modern workloads (and particularly GAP) put large load on the cache hierarchy.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 we summarise the findings to transition to the design proposal.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r>
              <a:t>Here, we simply describe the simulation set-up.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alternative techniques we are considering.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Porta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9927777" y="3263460"/>
            <a:ext cx="13405188" cy="5997653"/>
          </a:xfrm>
          <a:prstGeom prst="rect">
            <a:avLst/>
          </a:prstGeom>
        </p:spPr>
        <p:txBody>
          <a:bodyPr anchor="ctr"/>
          <a:lstStyle>
            <a:lvl1pPr algn="l">
              <a:defRPr sz="10400">
                <a:solidFill>
                  <a:srgbClr val="004890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9927777" y="9525000"/>
            <a:ext cx="13405188" cy="21717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6400"/>
            </a:lvl1pPr>
            <a:lvl2pPr marL="0" indent="457200">
              <a:buSzTx/>
              <a:buFontTx/>
              <a:buNone/>
              <a:defRPr sz="6400"/>
            </a:lvl2pPr>
            <a:lvl3pPr marL="0" indent="914400">
              <a:buSzTx/>
              <a:buFontTx/>
              <a:buNone/>
              <a:defRPr sz="6400"/>
            </a:lvl3pPr>
            <a:lvl4pPr marL="0" indent="1371600">
              <a:buSzTx/>
              <a:buFontTx/>
              <a:buNone/>
              <a:defRPr sz="6400"/>
            </a:lvl4pPr>
            <a:lvl5pPr marL="0" indent="1828800">
              <a:buSzTx/>
              <a:buFontTx/>
              <a:buNone/>
              <a:defRPr sz="6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Marcador de texto 14"/>
          <p:cNvSpPr/>
          <p:nvPr>
            <p:ph type="body" sz="quarter" idx="21"/>
          </p:nvPr>
        </p:nvSpPr>
        <p:spPr>
          <a:xfrm>
            <a:off x="651935" y="12191372"/>
            <a:ext cx="6510868" cy="975065"/>
          </a:xfrm>
          <a:prstGeom prst="rect">
            <a:avLst/>
          </a:prstGeom>
          <a:ln w="12700"/>
        </p:spPr>
        <p:txBody>
          <a:bodyPr anchor="ctr"/>
          <a:lstStyle/>
          <a:p>
            <a: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Marcador de texto 16"/>
          <p:cNvSpPr/>
          <p:nvPr>
            <p:ph type="body" sz="quarter" idx="22"/>
          </p:nvPr>
        </p:nvSpPr>
        <p:spPr>
          <a:xfrm>
            <a:off x="9927776" y="12191369"/>
            <a:ext cx="13405190" cy="975065"/>
          </a:xfrm>
          <a:prstGeom prst="rect">
            <a:avLst/>
          </a:prstGeom>
          <a:ln w="12700"/>
        </p:spPr>
        <p:txBody>
          <a:bodyPr anchor="ctr"/>
          <a:lstStyle/>
          <a:p>
            <a:pPr marL="0" indent="0">
              <a:buSzTx/>
              <a:buFontTx/>
              <a:buNone/>
              <a:defRPr>
                <a:solidFill>
                  <a:srgbClr val="004890"/>
                </a:solidFill>
              </a:defRPr>
            </a:pPr>
          </a:p>
        </p:txBody>
      </p:sp>
      <p:sp>
        <p:nvSpPr>
          <p:cNvPr id="1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 du titre"/>
          <p:cNvSpPr txBox="1"/>
          <p:nvPr>
            <p:ph type="title"/>
          </p:nvPr>
        </p:nvSpPr>
        <p:spPr>
          <a:xfrm>
            <a:off x="0" y="512135"/>
            <a:ext cx="24384000" cy="1601892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3" name="Texte niveau 1…"/>
          <p:cNvSpPr txBox="1"/>
          <p:nvPr>
            <p:ph type="body" idx="1"/>
          </p:nvPr>
        </p:nvSpPr>
        <p:spPr>
          <a:xfrm>
            <a:off x="1207314" y="3028950"/>
            <a:ext cx="21969371" cy="932497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965200" indent="-508000">
              <a:defRPr sz="4000"/>
            </a:lvl2pPr>
            <a:lvl3pPr marL="1485900" indent="-571500">
              <a:defRPr sz="4000"/>
            </a:lvl3pPr>
            <a:lvl4pPr marL="1943100" indent="-571500">
              <a:defRPr sz="4000"/>
            </a:lvl4pPr>
            <a:lvl5pPr marL="2400300" indent="-571500">
              <a:defRPr sz="4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subtítulo y obje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e du titre"/>
          <p:cNvSpPr txBox="1"/>
          <p:nvPr>
            <p:ph type="title"/>
          </p:nvPr>
        </p:nvSpPr>
        <p:spPr>
          <a:xfrm>
            <a:off x="0" y="512135"/>
            <a:ext cx="24384000" cy="1601892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2" name="Texte niveau 1…"/>
          <p:cNvSpPr txBox="1"/>
          <p:nvPr>
            <p:ph type="body" idx="1"/>
          </p:nvPr>
        </p:nvSpPr>
        <p:spPr>
          <a:xfrm>
            <a:off x="1191236" y="3138821"/>
            <a:ext cx="21993833" cy="913255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 marL="965200" indent="-508000">
              <a:defRPr sz="4000"/>
            </a:lvl2pPr>
            <a:lvl3pPr marL="1485900" indent="-571500">
              <a:defRPr sz="4000"/>
            </a:lvl3pPr>
            <a:lvl4pPr marL="1943100" indent="-571500">
              <a:defRPr sz="4000"/>
            </a:lvl4pPr>
            <a:lvl5pPr marL="2400300" indent="-571500">
              <a:defRPr sz="4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Marcador de texto 3"/>
          <p:cNvSpPr/>
          <p:nvPr>
            <p:ph type="body" sz="quarter" idx="21"/>
          </p:nvPr>
        </p:nvSpPr>
        <p:spPr>
          <a:xfrm>
            <a:off x="0" y="2114550"/>
            <a:ext cx="24384000" cy="1025526"/>
          </a:xfrm>
          <a:prstGeom prst="rect">
            <a:avLst/>
          </a:prstGeom>
          <a:ln w="12700"/>
        </p:spPr>
        <p:txBody>
          <a:bodyPr/>
          <a:lstStyle/>
          <a:p>
            <a:pPr marL="0" indent="0" algn="ctr">
              <a:buSzTx/>
              <a:buFontTx/>
              <a:buNone/>
              <a:defRPr b="1"/>
            </a:pPr>
          </a:p>
        </p:txBody>
      </p:sp>
      <p:sp>
        <p:nvSpPr>
          <p:cNvPr id="3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raporta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9"/>
          <p:cNvSpPr/>
          <p:nvPr/>
        </p:nvSpPr>
        <p:spPr>
          <a:xfrm>
            <a:off x="8128000" y="12191372"/>
            <a:ext cx="16256000" cy="975065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50" name="Texte du titre"/>
          <p:cNvSpPr txBox="1"/>
          <p:nvPr>
            <p:ph type="title"/>
          </p:nvPr>
        </p:nvSpPr>
        <p:spPr>
          <a:xfrm>
            <a:off x="9927777" y="3263460"/>
            <a:ext cx="13405188" cy="5997653"/>
          </a:xfrm>
          <a:prstGeom prst="rect">
            <a:avLst/>
          </a:prstGeom>
        </p:spPr>
        <p:txBody>
          <a:bodyPr anchor="ctr"/>
          <a:lstStyle>
            <a:lvl1pPr algn="l">
              <a:defRPr sz="16000">
                <a:solidFill>
                  <a:srgbClr val="004890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51" name="Texte niveau 1…"/>
          <p:cNvSpPr txBox="1"/>
          <p:nvPr>
            <p:ph type="body" sz="quarter" idx="1"/>
          </p:nvPr>
        </p:nvSpPr>
        <p:spPr>
          <a:xfrm>
            <a:off x="9927777" y="9800281"/>
            <a:ext cx="13405188" cy="164548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6400"/>
            </a:lvl1pPr>
            <a:lvl2pPr marL="0" indent="457200">
              <a:buSzTx/>
              <a:buFontTx/>
              <a:buNone/>
              <a:defRPr sz="6400"/>
            </a:lvl2pPr>
            <a:lvl3pPr marL="0" indent="914400">
              <a:buSzTx/>
              <a:buFontTx/>
              <a:buNone/>
              <a:defRPr sz="6400"/>
            </a:lvl3pPr>
            <a:lvl4pPr marL="0" indent="1371600">
              <a:buSzTx/>
              <a:buFontTx/>
              <a:buNone/>
              <a:defRPr sz="6400"/>
            </a:lvl4pPr>
            <a:lvl5pPr marL="0" indent="1828800">
              <a:buSzTx/>
              <a:buFontTx/>
              <a:buNone/>
              <a:defRPr sz="6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2" name="Rectángulo 12"/>
          <p:cNvSpPr/>
          <p:nvPr/>
        </p:nvSpPr>
        <p:spPr>
          <a:xfrm>
            <a:off x="2" y="12191372"/>
            <a:ext cx="8128001" cy="975065"/>
          </a:xfrm>
          <a:prstGeom prst="rect">
            <a:avLst/>
          </a:prstGeom>
          <a:solidFill>
            <a:srgbClr val="004890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53" name="Marcador de texto 16"/>
          <p:cNvSpPr/>
          <p:nvPr>
            <p:ph type="body" sz="quarter" idx="21"/>
          </p:nvPr>
        </p:nvSpPr>
        <p:spPr>
          <a:xfrm>
            <a:off x="9927776" y="12191369"/>
            <a:ext cx="13405190" cy="975065"/>
          </a:xfrm>
          <a:prstGeom prst="rect">
            <a:avLst/>
          </a:prstGeom>
          <a:ln w="12700"/>
        </p:spPr>
        <p:txBody>
          <a:bodyPr anchor="ctr"/>
          <a:lstStyle/>
          <a:p>
            <a:pPr marL="0" indent="0">
              <a:buSzTx/>
              <a:buFontTx/>
              <a:buNone/>
              <a:defRPr>
                <a:solidFill>
                  <a:srgbClr val="004890"/>
                </a:solidFill>
              </a:defRPr>
            </a:pP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1207316" y="6057055"/>
            <a:ext cx="21969368" cy="16018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Numéro de diapositive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005839" marR="0" indent="-54863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240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9812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384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8956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3528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8100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2672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jesuisalexjamet.github.io/?utm_source=isca26&amp;utm_medium=slides&amp;utm_campaign=ipcat&amp;utm_content=intro" TargetMode="External"/><Relationship Id="rId3" Type="http://schemas.openxmlformats.org/officeDocument/2006/relationships/hyperlink" Target="https://gvavou5.github.io/" TargetMode="External"/><Relationship Id="rId4" Type="http://schemas.openxmlformats.org/officeDocument/2006/relationships/hyperlink" Target="mailto:alexandre.jamet@bsc.es?subject=%5BHPCA30%20Paper%5D%20--%20...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slide" Target="slide10.xml"/><Relationship Id="rId4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Relationship Id="rId4" Type="http://schemas.openxmlformats.org/officeDocument/2006/relationships/hyperlink" Target="https://github.com/ChampSim/ChampSim/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4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4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nhancing Instruction Prefetching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1792223">
              <a:defRPr sz="10192"/>
            </a:pPr>
            <a:r>
              <a:t>Enhancing Instruction Prefetching</a:t>
            </a:r>
          </a:p>
          <a:p>
            <a:pPr algn="ctr" defTabSz="1792223">
              <a:defRPr sz="10192"/>
            </a:pPr>
            <a:r>
              <a:t>via Cache and TLB Management</a:t>
            </a:r>
          </a:p>
        </p:txBody>
      </p:sp>
      <p:sp>
        <p:nvSpPr>
          <p:cNvPr id="64" name="Alexandre Valentin Jamet1, Georgios Vavouliotis2, Martí Torrents1,…"/>
          <p:cNvSpPr txBox="1"/>
          <p:nvPr>
            <p:ph type="subTitle" sz="quarter" idx="1"/>
          </p:nvPr>
        </p:nvSpPr>
        <p:spPr>
          <a:xfrm>
            <a:off x="9927777" y="9194702"/>
            <a:ext cx="13405188" cy="2501999"/>
          </a:xfrm>
          <a:prstGeom prst="rect">
            <a:avLst/>
          </a:prstGeom>
        </p:spPr>
        <p:txBody>
          <a:bodyPr/>
          <a:lstStyle/>
          <a:p>
            <a:pPr algn="ctr" defTabSz="768095">
              <a:lnSpc>
                <a:spcPct val="140000"/>
              </a:lnSpc>
              <a:spcBef>
                <a:spcPts val="800"/>
              </a:spcBef>
              <a:defRPr i="1" sz="335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Alexandre Valentin Jamet</a:t>
            </a:r>
            <a:r>
              <a:rPr b="1" baseline="31999" u="sng"/>
              <a:t>1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Georgios Vavouliotis</a:t>
            </a:r>
            <a:r>
              <a:rPr baseline="31999"/>
              <a:t>2</a:t>
            </a:r>
            <a:r>
              <a:t>, Martí Torrents</a:t>
            </a:r>
            <a:r>
              <a:rPr baseline="31999"/>
              <a:t>1</a:t>
            </a:r>
            <a:r>
              <a:t>,</a:t>
            </a:r>
          </a:p>
          <a:p>
            <a:pPr algn="ctr" defTabSz="768095">
              <a:lnSpc>
                <a:spcPct val="140000"/>
              </a:lnSpc>
              <a:spcBef>
                <a:spcPts val="800"/>
              </a:spcBef>
              <a:defRPr i="1" sz="335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Dimitrios Chasapis</a:t>
            </a:r>
            <a:r>
              <a:rPr baseline="31999"/>
              <a:t>1</a:t>
            </a:r>
            <a:r>
              <a:t>, Marc Casas</a:t>
            </a:r>
            <a:r>
              <a:rPr baseline="31999"/>
              <a:t>1</a:t>
            </a:r>
            <a:endParaRPr sz="5040"/>
          </a:p>
          <a:p>
            <a:pPr algn="ctr" defTabSz="768095">
              <a:spcBef>
                <a:spcPts val="800"/>
              </a:spcBef>
              <a:defRPr i="1" sz="37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 sz="2520"/>
              <a:t>1</a:t>
            </a:r>
            <a:r>
              <a:rPr sz="2520" u="sng"/>
              <a:t>Barcelona Supercomputing Center</a:t>
            </a:r>
            <a:r>
              <a:rPr sz="2520"/>
              <a:t>, </a:t>
            </a:r>
            <a:r>
              <a:rPr baseline="31999" sz="2520"/>
              <a:t>2</a:t>
            </a:r>
            <a:r>
              <a:rPr sz="2520" u="sng"/>
              <a:t>Computing Systems Lab, Huawei Technologies AG, Switzerland</a:t>
            </a:r>
            <a:r>
              <a:t>  </a:t>
            </a:r>
          </a:p>
        </p:txBody>
      </p:sp>
      <p:sp>
        <p:nvSpPr>
          <p:cNvPr id="65" name="Marcador de texto 14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 sz="3600">
                <a:uFill>
                  <a:solidFill>
                    <a:srgbClr val="0563C1"/>
                  </a:solidFill>
                </a:uFill>
                <a:latin typeface="Source Code Pro for Powerline"/>
                <a:ea typeface="Source Code Pro for Powerline"/>
                <a:cs typeface="Source Code Pro for Powerline"/>
                <a:sym typeface="Source Code Pro for Powerline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alexandre.jamet@bsc.es</a:t>
            </a:r>
          </a:p>
        </p:txBody>
      </p:sp>
      <p:sp>
        <p:nvSpPr>
          <p:cNvPr id="66" name="Marcador de texto 16"/>
          <p:cNvSpPr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004890"/>
                </a:solidFill>
              </a:defRPr>
            </a:pPr>
          </a:p>
        </p:txBody>
      </p:sp>
      <p:sp>
        <p:nvSpPr>
          <p:cNvPr id="6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8" name="institucionales-colaboradores-bandera-1linea-RGB-2.jpg" descr="institucionales-colaboradores-bandera-1linea-RGB-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5946"/>
            <a:ext cx="24384001" cy="2087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I4S-Logo.png" descr="AI4S-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5931" y="5074836"/>
            <a:ext cx="7429501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qr-code-updated.pdf" descr="qr-code-updated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06192" y="7876064"/>
            <a:ext cx="3889092" cy="3889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TIPRP: Smart Management of L2C Instruction Lines</a:t>
            </a:r>
          </a:p>
        </p:txBody>
      </p:sp>
      <p:sp>
        <p:nvSpPr>
          <p:cNvPr id="144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" name="TIPRP is made of three sub-policies:…"/>
          <p:cNvSpPr txBox="1"/>
          <p:nvPr>
            <p:ph type="body" sz="quarter" idx="1"/>
          </p:nvPr>
        </p:nvSpPr>
        <p:spPr>
          <a:xfrm>
            <a:off x="973621" y="7453199"/>
            <a:ext cx="10967072" cy="4658175"/>
          </a:xfrm>
          <a:prstGeom prst="rect">
            <a:avLst/>
          </a:prstGeom>
        </p:spPr>
        <p:txBody>
          <a:bodyPr/>
          <a:lstStyle/>
          <a:p>
            <a:pPr marL="443484" indent="-443484" defTabSz="1773936">
              <a:spcBef>
                <a:spcPts val="1900"/>
              </a:spcBef>
              <a:defRPr sz="3880"/>
            </a:pPr>
            <a:r>
              <a:t>TIPRP is made of three sub-policies:</a:t>
            </a:r>
          </a:p>
          <a:p>
            <a:pPr lvl="1" marL="1011454" indent="-518694" defTabSz="1773936">
              <a:spcBef>
                <a:spcPts val="1900"/>
              </a:spcBef>
              <a:buFontTx/>
              <a:buAutoNum type="arabicPeriod" startAt="1"/>
              <a:defRPr sz="3880"/>
            </a:pPr>
            <a:r>
              <a:rPr b="1" u="sng"/>
              <a:t>PIP</a:t>
            </a:r>
            <a:r>
              <a:t> —&gt; Prioritizes lines brought by L1i prefetch requests</a:t>
            </a:r>
          </a:p>
          <a:p>
            <a:pPr lvl="1" marL="1011454" indent="-518694" defTabSz="1773936">
              <a:spcBef>
                <a:spcPts val="1900"/>
              </a:spcBef>
              <a:buFontTx/>
              <a:buAutoNum type="arabicPeriod" startAt="1"/>
              <a:defRPr sz="3880"/>
            </a:pPr>
            <a:r>
              <a:rPr b="1" u="sng"/>
              <a:t>NPIP</a:t>
            </a:r>
            <a:r>
              <a:t> —&gt; Deprioritizes lines brought by L1i prefetch requests;</a:t>
            </a:r>
          </a:p>
          <a:p>
            <a:pPr lvl="1" marL="1011454" indent="-518694" defTabSz="1773936">
              <a:spcBef>
                <a:spcPts val="1900"/>
              </a:spcBef>
              <a:buFontTx/>
              <a:buAutoNum type="arabicPeriod" startAt="1"/>
              <a:defRPr sz="3880"/>
            </a:pPr>
            <a:r>
              <a:rPr b="1" u="sng"/>
              <a:t>BIP</a:t>
            </a:r>
            <a:r>
              <a:t> —&gt; Lines brought by L1i prefetch requests bypass the L2C;</a:t>
            </a:r>
          </a:p>
        </p:txBody>
      </p:sp>
      <p:pic>
        <p:nvPicPr>
          <p:cNvPr id="146" name="trimodal.pdf" descr="trimod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2184" y="2208221"/>
            <a:ext cx="21458040" cy="432079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he L2C is managed using a variation of set-dueling:…"/>
          <p:cNvSpPr txBox="1"/>
          <p:nvPr/>
        </p:nvSpPr>
        <p:spPr>
          <a:xfrm>
            <a:off x="11876554" y="7453199"/>
            <a:ext cx="10967072" cy="46581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marL="370331" indent="-370331" defTabSz="1481327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3240">
                <a:solidFill>
                  <a:srgbClr val="000000"/>
                </a:solidFill>
              </a:defRPr>
            </a:pPr>
            <a:r>
              <a:t>The L2C is managed using a </a:t>
            </a:r>
            <a:r>
              <a:rPr b="1"/>
              <a:t>variation</a:t>
            </a:r>
            <a:r>
              <a:t> of set-dueling:</a:t>
            </a:r>
          </a:p>
          <a:p>
            <a:pPr lvl="1" marL="740663" indent="-370331" defTabSz="1481327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3240">
                <a:solidFill>
                  <a:srgbClr val="000000"/>
                </a:solidFill>
              </a:defRPr>
            </a:pPr>
            <a:r>
              <a:t>Each sub-policy is applied in separate sets and competes to determine which is the best at a given time</a:t>
            </a:r>
          </a:p>
          <a:p>
            <a:pPr lvl="1" marL="740663" indent="-370331" defTabSz="1481327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3240">
                <a:solidFill>
                  <a:srgbClr val="000000"/>
                </a:solidFill>
              </a:defRPr>
            </a:pPr>
            <a:r>
              <a:t>Events signaling a positive/negative behaviour for lines brought by L1i prefetch requests update PSEL1 and PSEL2</a:t>
            </a:r>
          </a:p>
          <a:p>
            <a:pPr lvl="1" marL="740663" indent="-370331" defTabSz="1481327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3240">
                <a:solidFill>
                  <a:srgbClr val="000000"/>
                </a:solidFill>
              </a:defRPr>
            </a:pPr>
            <a:r>
              <a:t>Decision tree is designed to provide a continuum of policies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7" grpId="3"/>
      <p:bldP build="whole" bldLvl="1" animBg="1" rev="0" advAuto="0" spid="146" grpId="1"/>
      <p:bldP build="p" bldLvl="1" animBg="1" rev="0" advAuto="0" spid="14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defTabSz="1591055">
              <a:defRPr sz="6960"/>
            </a:lvl1pPr>
          </a:lstStyle>
          <a:p>
            <a:pPr/>
            <a:r>
              <a:t>IP-CaT: Synergistic TLB and Instruction Cache Management</a:t>
            </a:r>
          </a:p>
        </p:txBody>
      </p:sp>
      <p:sp>
        <p:nvSpPr>
          <p:cNvPr id="151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The iTLB is looked up upon an L1i prefetch request…"/>
          <p:cNvSpPr txBox="1"/>
          <p:nvPr>
            <p:ph type="body" sz="quarter" idx="1"/>
          </p:nvPr>
        </p:nvSpPr>
        <p:spPr>
          <a:xfrm>
            <a:off x="872510" y="9067074"/>
            <a:ext cx="11414251" cy="4648926"/>
          </a:xfrm>
          <a:prstGeom prst="rect">
            <a:avLst/>
          </a:prstGeom>
        </p:spPr>
        <p:txBody>
          <a:bodyPr/>
          <a:lstStyle/>
          <a:p>
            <a:pPr marL="406908" indent="-406908" defTabSz="1627632">
              <a:spcBef>
                <a:spcPts val="1700"/>
              </a:spcBef>
              <a:defRPr sz="3559"/>
            </a:pPr>
            <a:r>
              <a:t>The iTLB is looked up upon an L1i prefetch request</a:t>
            </a:r>
          </a:p>
          <a:p>
            <a:pPr lvl="1" marL="813816" indent="-406908" defTabSz="1627632">
              <a:spcBef>
                <a:spcPts val="1700"/>
              </a:spcBef>
              <a:defRPr sz="3559"/>
            </a:pPr>
            <a:r>
              <a:t>iTLB miss —&gt; STLB miss —&gt; tPB look up</a:t>
            </a:r>
          </a:p>
          <a:p>
            <a:pPr marL="406908" indent="-406908" defTabSz="1627632">
              <a:spcBef>
                <a:spcPts val="1700"/>
              </a:spcBef>
              <a:defRPr sz="3559"/>
            </a:pPr>
            <a:r>
              <a:t>Upon a tPB miss, a page walk is initiated</a:t>
            </a:r>
          </a:p>
          <a:p>
            <a:pPr lvl="1" marL="813816" indent="-406908" defTabSz="1627632">
              <a:spcBef>
                <a:spcPts val="1700"/>
              </a:spcBef>
              <a:defRPr sz="3559"/>
            </a:pPr>
            <a:r>
              <a:t>Address translation stored in iTLB and tPB when linked to an L1i cross-page prefetch request</a:t>
            </a:r>
          </a:p>
          <a:p>
            <a:pPr lvl="1" marL="813816" indent="-406908" defTabSz="1627632">
              <a:spcBef>
                <a:spcPts val="1700"/>
              </a:spcBef>
              <a:defRPr sz="3559"/>
            </a:pPr>
            <a:r>
              <a:t>Otherwise, stored in iTLB and STLB</a:t>
            </a:r>
          </a:p>
          <a:p>
            <a:pPr marL="406908" indent="-406908" defTabSz="1627632">
              <a:spcBef>
                <a:spcPts val="1700"/>
              </a:spcBef>
              <a:defRPr sz="3559"/>
            </a:pPr>
            <a:r>
              <a:t>Upon a tPB hit, the entry is inserted in the STLB</a:t>
            </a:r>
          </a:p>
        </p:txBody>
      </p:sp>
      <p:sp>
        <p:nvSpPr>
          <p:cNvPr id="153" name="TIPRP decides which sub-policy to enable in the following sets of the L2C…"/>
          <p:cNvSpPr txBox="1"/>
          <p:nvPr/>
        </p:nvSpPr>
        <p:spPr>
          <a:xfrm>
            <a:off x="12421952" y="9067074"/>
            <a:ext cx="11582828" cy="4648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marL="401052" indent="-401052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TIPRP decides which sub-policy to enable in the following sets of the L2C</a:t>
            </a:r>
          </a:p>
          <a:p>
            <a:pPr lvl="1" marL="782052" indent="-401052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c.f.,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ppaction://hlinksldjump" tgtFrame="" tooltip="" history="1" highlightClick="0" endSnd="0"/>
              </a:rPr>
              <a:t>TIPRP component</a:t>
            </a:r>
          </a:p>
        </p:txBody>
      </p:sp>
      <p:pic>
        <p:nvPicPr>
          <p:cNvPr id="154" name="ipcat_trimodal.pdf" descr="ipcat_trimod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5202" y="2395102"/>
            <a:ext cx="20313596" cy="6390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p" bldLvl="1" animBg="1" rev="0" advAuto="0" spid="152" grpId="2"/>
      <p:bldP build="p" bldLvl="1" animBg="1" rev="0" advAuto="0" spid="15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Experimental Setup</a:t>
            </a:r>
          </a:p>
        </p:txBody>
      </p:sp>
      <p:sp>
        <p:nvSpPr>
          <p:cNvPr id="158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ChampSim simulator (GitHub)…"/>
          <p:cNvSpPr txBox="1"/>
          <p:nvPr>
            <p:ph type="body" sz="half" idx="1"/>
          </p:nvPr>
        </p:nvSpPr>
        <p:spPr>
          <a:xfrm>
            <a:off x="1207314" y="3028950"/>
            <a:ext cx="10577471" cy="106870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t>ChampSim simulator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GitHub</a:t>
            </a:r>
            <a:r>
              <a:t>)</a:t>
            </a:r>
          </a:p>
          <a:p>
            <a:pPr>
              <a:lnSpc>
                <a:spcPct val="100000"/>
              </a:lnSpc>
            </a:pPr>
            <a:r>
              <a:t>Considered µ-architectures:</a:t>
            </a:r>
          </a:p>
          <a:p>
            <a:pPr lvl="1" marL="914400" indent="-457200">
              <a:lnSpc>
                <a:spcPct val="100000"/>
              </a:lnSpc>
              <a:defRPr b="1" u="sng"/>
            </a:pPr>
            <a:r>
              <a:t>Cascade Lake</a:t>
            </a:r>
          </a:p>
          <a:p>
            <a:pPr lvl="1" marL="914400" indent="-457200">
              <a:lnSpc>
                <a:spcPct val="100000"/>
              </a:lnSpc>
              <a:defRPr b="1" u="sng"/>
            </a:pPr>
            <a:r>
              <a:t>Zen 4</a:t>
            </a:r>
          </a:p>
          <a:p>
            <a:pPr>
              <a:lnSpc>
                <a:spcPct val="100000"/>
              </a:lnSpc>
            </a:pPr>
            <a:r>
              <a:t>Workloads</a:t>
            </a:r>
          </a:p>
          <a:p>
            <a:pPr lvl="1" marL="914400" indent="-457200">
              <a:lnSpc>
                <a:spcPct val="120000"/>
              </a:lnSpc>
            </a:pPr>
            <a:r>
              <a:t>Qualcomm &amp; Server (105 workloads)</a:t>
            </a:r>
          </a:p>
          <a:p>
            <a:pPr lvl="1" marL="914400" indent="-457200">
              <a:lnSpc>
                <a:spcPct val="120000"/>
              </a:lnSpc>
            </a:pPr>
            <a:r>
              <a:t>SimPoints methodology</a:t>
            </a:r>
          </a:p>
          <a:p>
            <a:pPr>
              <a:lnSpc>
                <a:spcPct val="120000"/>
              </a:lnSpc>
            </a:pPr>
            <a:r>
              <a:rPr b="1"/>
              <a:t>Single</a:t>
            </a:r>
            <a:r>
              <a:t>-core evaluation</a:t>
            </a:r>
          </a:p>
          <a:p>
            <a:pPr>
              <a:lnSpc>
                <a:spcPct val="120000"/>
              </a:lnSpc>
            </a:pPr>
            <a:r>
              <a:rPr b="1"/>
              <a:t>Multi</a:t>
            </a:r>
            <a:r>
              <a:t>-page size evaluation</a:t>
            </a:r>
          </a:p>
          <a:p>
            <a:pPr>
              <a:lnSpc>
                <a:spcPct val="120000"/>
              </a:lnSpc>
            </a:pPr>
            <a:r>
              <a:rPr b="1"/>
              <a:t>Multi</a:t>
            </a:r>
            <a:r>
              <a:t>-core evaluation</a:t>
            </a:r>
          </a:p>
        </p:txBody>
      </p:sp>
      <p:graphicFrame>
        <p:nvGraphicFramePr>
          <p:cNvPr id="160" name="Table 1"/>
          <p:cNvGraphicFramePr/>
          <p:nvPr/>
        </p:nvGraphicFramePr>
        <p:xfrm>
          <a:off x="11760368" y="3200443"/>
          <a:ext cx="12097936" cy="912473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3384868"/>
                <a:gridCol w="6374384"/>
                <a:gridCol w="2325981"/>
              </a:tblGrid>
              <a:tr h="1021501"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</a:rPr>
                        <a:t>Component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</a:rPr>
                        <a:t>Parameters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</a:rPr>
                        <a:t>Latency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</a:tcPr>
                </a:tc>
              </a:tr>
              <a:tr h="102150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ITLB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64-entry, 4-way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1cc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7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DTLB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64-entry, 4-way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1cc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7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STLB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3584-entry, 14-way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8cc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7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L1 I-Cache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32KB,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4cc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7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L1 D-Cache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32KB, 8-way, 
Berti Prefetcher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4cc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7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L2 Cache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1MB,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10cc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7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LLC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4MB/core,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20cc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977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/>
                        <a:t>DRAM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4GB, tRP=tRCD=tCAS=24cc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/>
                        <a:t>variable 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61" name="*Representative of a Zen4 µ-arch."/>
          <p:cNvSpPr txBox="1"/>
          <p:nvPr/>
        </p:nvSpPr>
        <p:spPr>
          <a:xfrm>
            <a:off x="15960893" y="12725013"/>
            <a:ext cx="3684187" cy="449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i="1" sz="1800"/>
            </a:lvl1pPr>
          </a:lstStyle>
          <a:p>
            <a:pPr/>
            <a:r>
              <a:t>*Representative of a Zen4 µ-arch.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Alternative Techniques</a:t>
            </a:r>
          </a:p>
        </p:txBody>
      </p:sp>
      <p:sp>
        <p:nvSpPr>
          <p:cNvPr id="167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Designs evaluated:…"/>
          <p:cNvSpPr txBox="1"/>
          <p:nvPr>
            <p:ph type="body" sz="quarter" idx="1"/>
          </p:nvPr>
        </p:nvSpPr>
        <p:spPr>
          <a:xfrm>
            <a:off x="2831742" y="4293550"/>
            <a:ext cx="8373410" cy="7396592"/>
          </a:xfrm>
          <a:prstGeom prst="rect">
            <a:avLst/>
          </a:prstGeom>
        </p:spPr>
        <p:txBody>
          <a:bodyPr numCol="2" spcCol="418670"/>
          <a:lstStyle/>
          <a:p>
            <a:pPr/>
            <a:r>
              <a:t>Designs evaluated:</a:t>
            </a:r>
          </a:p>
          <a:p>
            <a:pPr lvl="1" marL="914400" indent="-457200">
              <a:lnSpc>
                <a:spcPct val="120000"/>
              </a:lnSpc>
            </a:pPr>
            <a:r>
              <a:t>CHiRP</a:t>
            </a:r>
          </a:p>
          <a:p>
            <a:pPr lvl="1" marL="914400" indent="-457200">
              <a:lnSpc>
                <a:spcPct val="120000"/>
              </a:lnSpc>
            </a:pPr>
            <a:r>
              <a:t>Morrigan</a:t>
            </a:r>
          </a:p>
          <a:p>
            <a:pPr lvl="1" marL="914400" indent="-457200">
              <a:lnSpc>
                <a:spcPct val="120000"/>
              </a:lnSpc>
            </a:pPr>
            <a:r>
              <a:t>CLIP</a:t>
            </a:r>
          </a:p>
          <a:p>
            <a:pPr lvl="1" marL="914400" indent="-457200">
              <a:lnSpc>
                <a:spcPct val="120000"/>
              </a:lnSpc>
            </a:pPr>
            <a:r>
              <a:t>EMISSARY</a:t>
            </a:r>
          </a:p>
          <a:p>
            <a:pPr lvl="1" marL="914400" indent="-457200">
              <a:lnSpc>
                <a:spcPct val="120000"/>
              </a:lnSpc>
            </a:pPr>
            <a:r>
              <a:t>PACIPV</a:t>
            </a:r>
          </a:p>
          <a:p>
            <a:pPr lvl="1" marL="914400" indent="-457200">
              <a:lnSpc>
                <a:spcPct val="120000"/>
              </a:lnSpc>
            </a:pPr>
            <a:r>
              <a:t>PACMAN</a:t>
            </a:r>
          </a:p>
          <a:p>
            <a:pPr lvl="1" marL="914400" indent="-457200">
              <a:lnSpc>
                <a:spcPct val="120000"/>
              </a:lnSpc>
            </a:pPr>
            <a:r>
              <a:t>SRRIP (L2C)</a:t>
            </a:r>
          </a:p>
          <a:p>
            <a:pPr lvl="1" marL="914400" indent="-457200">
              <a:lnSpc>
                <a:spcPct val="120000"/>
              </a:lnSpc>
            </a:pPr>
            <a:r>
              <a:t>DRRIP</a:t>
            </a:r>
          </a:p>
          <a:p>
            <a:pPr lvl="1" marL="914400" indent="-457200">
              <a:lnSpc>
                <a:spcPct val="120000"/>
              </a:lnSpc>
            </a:pPr>
            <a:r>
              <a:t>SHiP++</a:t>
            </a:r>
          </a:p>
          <a:p>
            <a:pPr lvl="1" marL="914400" indent="-457200">
              <a:lnSpc>
                <a:spcPct val="120000"/>
              </a:lnSpc>
            </a:pPr>
            <a:r>
              <a:t>Mockingjay</a:t>
            </a:r>
          </a:p>
          <a:p>
            <a:pPr lvl="1" marL="914400" indent="-457200">
              <a:lnSpc>
                <a:spcPct val="120000"/>
              </a:lnSpc>
            </a:pPr>
            <a:r>
              <a:t>IP-CaT (our design)</a:t>
            </a:r>
          </a:p>
        </p:txBody>
      </p:sp>
      <p:sp>
        <p:nvSpPr>
          <p:cNvPr id="169" name="Considered L1i Prefetchers:…"/>
          <p:cNvSpPr txBox="1"/>
          <p:nvPr/>
        </p:nvSpPr>
        <p:spPr>
          <a:xfrm>
            <a:off x="12268901" y="6086450"/>
            <a:ext cx="7787778" cy="38107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Considered L1i Prefetchers:</a:t>
            </a:r>
          </a:p>
          <a:p>
            <a:pPr lvl="1" marL="914400" indent="-4572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EPI</a:t>
            </a:r>
          </a:p>
          <a:p>
            <a:pPr lvl="1" marL="914400" indent="-4572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FNL+MMA</a:t>
            </a:r>
          </a:p>
          <a:p>
            <a:pPr lvl="1" marL="914400" indent="-4572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Barça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Single-Core Evaluation | Performance</a:t>
            </a:r>
          </a:p>
        </p:txBody>
      </p:sp>
      <p:sp>
        <p:nvSpPr>
          <p:cNvPr id="175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6" name="Considering EPI in a single-core scenario, IP-CaT outperforms all evaluated designs…"/>
          <p:cNvSpPr txBox="1"/>
          <p:nvPr>
            <p:ph type="body" sz="half" idx="1"/>
          </p:nvPr>
        </p:nvSpPr>
        <p:spPr>
          <a:xfrm>
            <a:off x="1207314" y="10108222"/>
            <a:ext cx="21969371" cy="3607778"/>
          </a:xfrm>
          <a:prstGeom prst="rect">
            <a:avLst/>
          </a:prstGeom>
        </p:spPr>
        <p:txBody>
          <a:bodyPr anchor="ctr"/>
          <a:lstStyle/>
          <a:p>
            <a:pPr/>
            <a:r>
              <a:t>Considering EPI in a single-core scenario, IP-CaT outperforms all evaluated designs</a:t>
            </a:r>
          </a:p>
          <a:p>
            <a:pPr lvl="1" marL="914400" indent="-457200"/>
            <a:r>
              <a:rPr b="1" u="sng"/>
              <a:t>TIPRP</a:t>
            </a:r>
            <a:r>
              <a:t> leverages </a:t>
            </a:r>
            <a:r>
              <a:rPr b="1" u="sng"/>
              <a:t>2.9%</a:t>
            </a:r>
            <a:r>
              <a:t> geomean speed-up</a:t>
            </a:r>
          </a:p>
          <a:p>
            <a:pPr lvl="1" marL="914400" indent="-457200"/>
            <a:r>
              <a:rPr b="1" u="sng"/>
              <a:t>IP-CaT (tPB+TIPRP)</a:t>
            </a:r>
            <a:r>
              <a:t> leverages </a:t>
            </a:r>
            <a:r>
              <a:rPr b="1" u="sng"/>
              <a:t>6.1%</a:t>
            </a:r>
            <a:r>
              <a:t> geomean speed-up</a:t>
            </a:r>
          </a:p>
        </p:txBody>
      </p:sp>
      <p:pic>
        <p:nvPicPr>
          <p:cNvPr id="177" name="ISCA_2026_REBUTTALS_all_pref_speedups.pdf" descr="ISCA_2026_REBUTTALS_all_pref_speedup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1251" y="2120984"/>
            <a:ext cx="18521498" cy="7631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p" bldLvl="1" animBg="1" rev="0" advAuto="0" spid="17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Multi-Page Size Evaluation | Performance</a:t>
            </a:r>
          </a:p>
        </p:txBody>
      </p:sp>
      <p:sp>
        <p:nvSpPr>
          <p:cNvPr id="181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" name="We evaluate scenarios where 0%, 70%, 80%, 90%, and 100% of the memory footprint is mapped to large pages;…"/>
          <p:cNvSpPr txBox="1"/>
          <p:nvPr>
            <p:ph type="body" sz="half" idx="1"/>
          </p:nvPr>
        </p:nvSpPr>
        <p:spPr>
          <a:xfrm>
            <a:off x="1207314" y="10108222"/>
            <a:ext cx="21969371" cy="3607778"/>
          </a:xfrm>
          <a:prstGeom prst="rect">
            <a:avLst/>
          </a:prstGeom>
        </p:spPr>
        <p:txBody>
          <a:bodyPr anchor="ctr"/>
          <a:lstStyle/>
          <a:p>
            <a:pPr marL="443484" indent="-443484" defTabSz="1773936">
              <a:spcBef>
                <a:spcPts val="1900"/>
              </a:spcBef>
              <a:defRPr sz="3880"/>
            </a:pPr>
            <a:r>
              <a:t>We evaluate scenarios where </a:t>
            </a:r>
            <a:r>
              <a:rPr b="1" u="sng"/>
              <a:t>0%</a:t>
            </a:r>
            <a:r>
              <a:t>, </a:t>
            </a:r>
            <a:r>
              <a:rPr b="1" u="sng"/>
              <a:t>70%</a:t>
            </a:r>
            <a:r>
              <a:t>, </a:t>
            </a:r>
            <a:r>
              <a:rPr b="1" u="sng"/>
              <a:t>80%</a:t>
            </a:r>
            <a:r>
              <a:t>, </a:t>
            </a:r>
            <a:r>
              <a:rPr b="1" u="sng"/>
              <a:t>90%</a:t>
            </a:r>
            <a:r>
              <a:t>, and </a:t>
            </a:r>
            <a:r>
              <a:rPr b="1" u="sng"/>
              <a:t>100%</a:t>
            </a:r>
            <a:r>
              <a:t> of the memory footprint is mapped to large pages;</a:t>
            </a:r>
          </a:p>
          <a:p>
            <a:pPr marL="443484" indent="-443484" defTabSz="1773936">
              <a:spcBef>
                <a:spcPts val="1900"/>
              </a:spcBef>
              <a:defRPr sz="3880"/>
            </a:pPr>
            <a:r>
              <a:t>In all considered scenarios, </a:t>
            </a:r>
            <a:r>
              <a:rPr b="1" u="sng"/>
              <a:t>IP-CaT</a:t>
            </a:r>
            <a:r>
              <a:t> outperforms all considered designs:</a:t>
            </a:r>
          </a:p>
          <a:p>
            <a:pPr lvl="1" marL="886968" indent="-443484" defTabSz="1773936">
              <a:spcBef>
                <a:spcPts val="1900"/>
              </a:spcBef>
              <a:defRPr sz="3880"/>
            </a:pPr>
            <a:r>
              <a:t>When using more large pages, </a:t>
            </a:r>
            <a:r>
              <a:rPr b="1" u="sng"/>
              <a:t>TIPRP</a:t>
            </a:r>
            <a:r>
              <a:t> provides most of the performance improvements;</a:t>
            </a:r>
          </a:p>
          <a:p>
            <a:pPr lvl="1" marL="886968" indent="-443484" defTabSz="1773936">
              <a:spcBef>
                <a:spcPts val="1900"/>
              </a:spcBef>
              <a:defRPr sz="3880"/>
            </a:pPr>
            <a:r>
              <a:t>Trends are similar considering other L1i prefetcher (</a:t>
            </a:r>
            <a:r>
              <a:rPr i="1" u="sng"/>
              <a:t>i.e.</a:t>
            </a:r>
            <a:r>
              <a:t>, Barça, and FNL+MMA).</a:t>
            </a:r>
          </a:p>
        </p:txBody>
      </p:sp>
      <p:pic>
        <p:nvPicPr>
          <p:cNvPr id="183" name="ISCA_2026_REBUTTALS_epi_multi_page_speedups_alt_dc_srv.pdf" descr="ISCA_2026_REBUTTALS_epi_multi_page_speedups_alt_dc_srv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2514" y="2212591"/>
            <a:ext cx="15438972" cy="7797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p" bldLvl="1" animBg="1" rev="0" advAuto="0" spid="18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Multi-Core Evaluation | Performance</a:t>
            </a:r>
          </a:p>
        </p:txBody>
      </p:sp>
      <p:sp>
        <p:nvSpPr>
          <p:cNvPr id="187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We evaluate IP-CaT against other techniques in a 4-core scenario:…"/>
          <p:cNvSpPr txBox="1"/>
          <p:nvPr>
            <p:ph type="body" sz="half" idx="1"/>
          </p:nvPr>
        </p:nvSpPr>
        <p:spPr>
          <a:xfrm>
            <a:off x="1207314" y="10108222"/>
            <a:ext cx="21969371" cy="3607778"/>
          </a:xfrm>
          <a:prstGeom prst="rect">
            <a:avLst/>
          </a:prstGeom>
        </p:spPr>
        <p:txBody>
          <a:bodyPr anchor="ctr"/>
          <a:lstStyle/>
          <a:p>
            <a:pPr/>
            <a:r>
              <a:t>We evaluate </a:t>
            </a:r>
            <a:r>
              <a:rPr b="1" u="sng"/>
              <a:t>IP-CaT</a:t>
            </a:r>
            <a:r>
              <a:t> against other techniques in a 4-core scenario:</a:t>
            </a:r>
          </a:p>
          <a:p>
            <a:pPr lvl="1" marL="914400" indent="-457200"/>
            <a:r>
              <a:t>In all considered scenarios, </a:t>
            </a:r>
            <a:r>
              <a:rPr b="1" u="sng"/>
              <a:t>IP-CaT</a:t>
            </a:r>
            <a:r>
              <a:t> outperforms all considered designs</a:t>
            </a:r>
          </a:p>
        </p:txBody>
      </p:sp>
      <p:pic>
        <p:nvPicPr>
          <p:cNvPr id="189" name="hpca_2026_multi_core_dc_srv.pdf" descr="hpca_2026_multi_core_dc_srv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8063" y="2571779"/>
            <a:ext cx="17767874" cy="707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  <p:bldP build="p" bldLvl="1" animBg="1" rev="0" advAuto="0" spid="18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Conclusions</a:t>
            </a:r>
          </a:p>
        </p:txBody>
      </p:sp>
      <p:sp>
        <p:nvSpPr>
          <p:cNvPr id="193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We show that the address translation latency of L1i cross-page prefetch requests undermines the benefits of these prefetchers."/>
          <p:cNvSpPr/>
          <p:nvPr/>
        </p:nvSpPr>
        <p:spPr>
          <a:xfrm>
            <a:off x="2210273" y="3279890"/>
            <a:ext cx="20995614" cy="2438454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We show that the address translation latency of L1i cross-page prefetch requests undermines the benefits of these prefetchers.</a:t>
            </a:r>
          </a:p>
        </p:txBody>
      </p:sp>
      <p:sp>
        <p:nvSpPr>
          <p:cNvPr id="195" name="We propose the first work to orchestrate TLB and cache management to maximize the benefits of L1i prefetchers."/>
          <p:cNvSpPr/>
          <p:nvPr/>
        </p:nvSpPr>
        <p:spPr>
          <a:xfrm>
            <a:off x="3038740" y="6890558"/>
            <a:ext cx="19338680" cy="2438455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We propose the first work to orchestrate TLB and cache management to maximize the benefits of L1i prefetchers.</a:t>
            </a:r>
          </a:p>
        </p:txBody>
      </p:sp>
      <p:sp>
        <p:nvSpPr>
          <p:cNvPr id="196" name="This work generalises to any L1i prefetchers."/>
          <p:cNvSpPr/>
          <p:nvPr/>
        </p:nvSpPr>
        <p:spPr>
          <a:xfrm>
            <a:off x="4140177" y="10274084"/>
            <a:ext cx="17135805" cy="2438455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This work generalises to any L1i prefetchers.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6" grpId="3"/>
      <p:bldP build="whole" bldLvl="1" animBg="1" rev="0" advAuto="0" spid="19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hank you for your attention!"/>
          <p:cNvSpPr txBox="1"/>
          <p:nvPr>
            <p:ph type="title"/>
          </p:nvPr>
        </p:nvSpPr>
        <p:spPr>
          <a:xfrm>
            <a:off x="8683529" y="3804281"/>
            <a:ext cx="15653364" cy="3239468"/>
          </a:xfrm>
          <a:prstGeom prst="rect">
            <a:avLst/>
          </a:prstGeom>
        </p:spPr>
        <p:txBody>
          <a:bodyPr/>
          <a:lstStyle>
            <a:lvl1pPr>
              <a:defRPr sz="10600"/>
            </a:lvl1pPr>
          </a:lstStyle>
          <a:p>
            <a:pPr/>
            <a:r>
              <a:t>Thank you for your attention!</a:t>
            </a:r>
          </a:p>
        </p:txBody>
      </p:sp>
      <p:sp>
        <p:nvSpPr>
          <p:cNvPr id="199" name="Marcador de texto 16"/>
          <p:cNvSpPr/>
          <p:nvPr>
            <p:ph type="body" idx="21"/>
          </p:nvPr>
        </p:nvSpPr>
        <p:spPr>
          <a:xfrm>
            <a:off x="8105253" y="12191369"/>
            <a:ext cx="16301494" cy="9750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b="1" sz="2500">
                <a:solidFill>
                  <a:srgbClr val="004890"/>
                </a:solidFill>
              </a:defRPr>
            </a:lvl1pPr>
          </a:lstStyle>
          <a:p>
            <a:pPr/>
            <a:r>
              <a:t>Enhancing Instruction Prefetching via Cache and TLB Management — ISCA’26</a:t>
            </a:r>
          </a:p>
        </p:txBody>
      </p:sp>
      <p:sp>
        <p:nvSpPr>
          <p:cNvPr id="200" name="Numéro de diapositive"/>
          <p:cNvSpPr txBox="1"/>
          <p:nvPr>
            <p:ph type="sldNum" sz="quarter" idx="2"/>
          </p:nvPr>
        </p:nvSpPr>
        <p:spPr>
          <a:xfrm>
            <a:off x="18643600" y="130302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1" name="qr-code-updated.pdf" descr="qr-code-update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65721" y="7673071"/>
            <a:ext cx="3889092" cy="388909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Paper available here:"/>
          <p:cNvSpPr txBox="1"/>
          <p:nvPr/>
        </p:nvSpPr>
        <p:spPr>
          <a:xfrm>
            <a:off x="14833007" y="7076470"/>
            <a:ext cx="3354409" cy="563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Paper available here: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Acknoledgments/ Fundings</a:t>
            </a:r>
          </a:p>
        </p:txBody>
      </p:sp>
      <p:sp>
        <p:nvSpPr>
          <p:cNvPr id="206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Alexandre Valentin Jamet acknowledges his AI4S fellowship within the “Generación D”  initiative by Red.es, Ministerio para la Transformación Digital y de la Función Pública, for  talent attraction (C005/24-ED CV1), funded by NextGenerationEU through PRTR"/>
          <p:cNvSpPr txBox="1"/>
          <p:nvPr>
            <p:ph type="body" idx="1"/>
          </p:nvPr>
        </p:nvSpPr>
        <p:spPr>
          <a:xfrm>
            <a:off x="1207314" y="3028950"/>
            <a:ext cx="21969371" cy="9950750"/>
          </a:xfrm>
          <a:prstGeom prst="rect">
            <a:avLst/>
          </a:prstGeom>
        </p:spPr>
        <p:txBody>
          <a:bodyPr anchor="ctr"/>
          <a:lstStyle>
            <a:lvl1pPr marL="401052" indent="-401052" algn="just">
              <a:buFontTx/>
            </a:lvl1pPr>
          </a:lstStyle>
          <a:p>
            <a:pPr/>
            <a:r>
              <a:t>Alexandre Valentin Jamet acknowledges his AI4S fellowship within the “Generación D”  initiative by Red.es, Ministerio para la Transformación Digital y de la Función Pública, for  talent attraction (C005/24-ED CV1), funded by NextGenerationEU through PRTR.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Executive 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Executive Summary</a:t>
            </a:r>
          </a:p>
        </p:txBody>
      </p:sp>
      <p:sp>
        <p:nvSpPr>
          <p:cNvPr id="74" name="Contemporary server workloads have massive instruction footprint…"/>
          <p:cNvSpPr txBox="1"/>
          <p:nvPr>
            <p:ph type="body" idx="1"/>
          </p:nvPr>
        </p:nvSpPr>
        <p:spPr>
          <a:xfrm>
            <a:off x="1207314" y="2024539"/>
            <a:ext cx="21969372" cy="6100462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12700">
            <a:solidFill>
              <a:srgbClr val="000000"/>
            </a:solidFill>
          </a:ln>
        </p:spPr>
        <p:txBody>
          <a:bodyPr anchor="ctr">
            <a:noAutofit/>
          </a:bodyPr>
          <a:lstStyle/>
          <a:p>
            <a:pPr/>
            <a:r>
              <a:t>Contemporary server workloads have massive instruction footprint</a:t>
            </a:r>
          </a:p>
          <a:p>
            <a:pPr lvl="1" marL="914400" indent="-457200"/>
            <a:r>
              <a:t>Significant pressure on front-end structures</a:t>
            </a:r>
          </a:p>
          <a:p>
            <a:pPr/>
            <a:r>
              <a:t>Mitigation techniques:</a:t>
            </a:r>
          </a:p>
          <a:p>
            <a:pPr lvl="1" marL="914400" indent="-457200"/>
            <a:r>
              <a:rPr b="1"/>
              <a:t>L1i prefetching</a:t>
            </a:r>
            <a:r>
              <a:t> (</a:t>
            </a:r>
            <a:r>
              <a:rPr i="1" u="sng"/>
              <a:t>e.g.</a:t>
            </a:r>
            <a:r>
              <a:t>, FNL+MMA, Barça, EPI, FDiP)</a:t>
            </a:r>
          </a:p>
          <a:p>
            <a:pPr lvl="1" marL="914400" indent="-457200"/>
            <a:r>
              <a:rPr b="1"/>
              <a:t>TLB prefetching</a:t>
            </a:r>
            <a:r>
              <a:t> (</a:t>
            </a:r>
            <a:r>
              <a:rPr i="1" u="sng"/>
              <a:t>e.g.</a:t>
            </a:r>
            <a:r>
              <a:t>, Morrigan)</a:t>
            </a:r>
          </a:p>
          <a:p>
            <a:pPr lvl="1" marL="914400" indent="-457200"/>
            <a:r>
              <a:rPr b="1"/>
              <a:t>Prefetch-aware cache replacement policy</a:t>
            </a:r>
            <a:r>
              <a:t> (</a:t>
            </a:r>
            <a:r>
              <a:rPr i="1" u="sng"/>
              <a:t>e.g.</a:t>
            </a:r>
            <a:r>
              <a:t>, PACIPV, PACMAN)</a:t>
            </a: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xfrm>
            <a:off x="18643600" y="130302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Limitations in L1i page-cross prefetching mechanisms:…"/>
          <p:cNvSpPr txBox="1"/>
          <p:nvPr/>
        </p:nvSpPr>
        <p:spPr>
          <a:xfrm>
            <a:off x="1207314" y="8406027"/>
            <a:ext cx="21969371" cy="500220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rPr b="1"/>
              <a:t>Limitations</a:t>
            </a:r>
            <a:r>
              <a:t> in </a:t>
            </a:r>
            <a:r>
              <a:rPr b="1"/>
              <a:t>L1i page-cross prefetching</a:t>
            </a:r>
            <a:r>
              <a:t> mechanisms:</a:t>
            </a:r>
          </a:p>
          <a:p>
            <a:pPr lvl="2" marL="1371600" indent="-457200"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Address translation latency becomes a bottleneck</a:t>
            </a:r>
          </a:p>
          <a:p>
            <a:pPr lvl="2" marL="1371600" indent="-457200"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Insufficient utilization of lines brought by the L1i prefetcher in the L2C</a:t>
            </a:r>
          </a:p>
          <a:p>
            <a:pPr marL="457200" indent="-457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b="1" sz="4000">
                <a:solidFill>
                  <a:srgbClr val="000000"/>
                </a:solidFill>
              </a:defRPr>
            </a:pPr>
            <a:r>
              <a:t>Our approach </a:t>
            </a:r>
          </a:p>
          <a:p>
            <a:pPr lvl="1" marL="914400" indent="-457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Extend the sTLB with a buffer dedicated to translations brought by L1i prefetchers</a:t>
            </a:r>
            <a:endParaRPr b="1"/>
          </a:p>
          <a:p>
            <a:pPr lvl="1" marL="914400" indent="-457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Adapt the L2C replacement to accommodate lines brought by L1i prefetchers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10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6" grpId="2"/>
      <p:bldP build="p" bldLvl="1" animBg="1" rev="0" advAuto="0" spid="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Front-End Bottlenecks</a:t>
            </a:r>
          </a:p>
        </p:txBody>
      </p:sp>
      <p:sp>
        <p:nvSpPr>
          <p:cNvPr id="82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" name="Contemporary server workloads exhibit large instruction footprints…"/>
          <p:cNvSpPr txBox="1"/>
          <p:nvPr>
            <p:ph type="body" sz="quarter" idx="1"/>
          </p:nvPr>
        </p:nvSpPr>
        <p:spPr>
          <a:xfrm>
            <a:off x="2155298" y="5988857"/>
            <a:ext cx="20073404" cy="2782169"/>
          </a:xfrm>
          <a:prstGeom prst="rect">
            <a:avLst/>
          </a:prstGeom>
        </p:spPr>
        <p:txBody>
          <a:bodyPr/>
          <a:lstStyle/>
          <a:p>
            <a:pPr marL="402336" indent="-402336" defTabSz="1609344">
              <a:spcBef>
                <a:spcPts val="1700"/>
              </a:spcBef>
              <a:defRPr sz="3520"/>
            </a:pPr>
            <a:r>
              <a:t>Contemporary server workloads exhibit large instruction footprints</a:t>
            </a:r>
          </a:p>
          <a:p>
            <a:pPr lvl="1" marL="804672" indent="-402336" defTabSz="1609344">
              <a:spcBef>
                <a:spcPts val="1700"/>
              </a:spcBef>
              <a:defRPr sz="3520"/>
            </a:pPr>
            <a:r>
              <a:t>Footprint growing by ~30% per year</a:t>
            </a:r>
          </a:p>
          <a:p>
            <a:pPr lvl="1" marL="804672" indent="-402336" defTabSz="1609344">
              <a:spcBef>
                <a:spcPts val="1700"/>
              </a:spcBef>
              <a:defRPr sz="3520"/>
            </a:pPr>
            <a:r>
              <a:t>Front-end structures (</a:t>
            </a:r>
            <a:r>
              <a:rPr i="1" u="sng"/>
              <a:t>i.e.</a:t>
            </a:r>
            <a:r>
              <a:t>, L1i, TLBs) lag behind the demand of these workloads</a:t>
            </a:r>
          </a:p>
          <a:p>
            <a:pPr marL="402336" indent="-402336" defTabSz="1609344">
              <a:spcBef>
                <a:spcPts val="1700"/>
              </a:spcBef>
              <a:defRPr sz="3520"/>
            </a:pPr>
            <a:r>
              <a:t>More PTEs required to map the instruction footprint</a:t>
            </a:r>
          </a:p>
        </p:txBody>
      </p:sp>
      <p:sp>
        <p:nvSpPr>
          <p:cNvPr id="84" name="L1i and sTLB misses dominate front-end stalls. Around 10% of total execution cycles in server workloads."/>
          <p:cNvSpPr/>
          <p:nvPr/>
        </p:nvSpPr>
        <p:spPr>
          <a:xfrm>
            <a:off x="0" y="12652206"/>
            <a:ext cx="24384000" cy="1058053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3800">
                <a:solidFill>
                  <a:srgbClr val="000000"/>
                </a:solidFill>
              </a:defRPr>
            </a:lvl1pPr>
          </a:lstStyle>
          <a:p>
            <a:pPr/>
            <a:r>
              <a:t>L1i and sTLB misses dominate front-end stalls. Around 10% of total execution cycles in server workloads.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3" grpId="1"/>
      <p:bldP build="whole" bldLvl="1" animBg="1" rev="0" advAuto="0" spid="8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Impact of L1i Prefetching on TLBs</a:t>
            </a:r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1" name="Cross-page prefetching consists in prefetching beyond page boundaries:…"/>
          <p:cNvSpPr txBox="1"/>
          <p:nvPr>
            <p:ph type="body" sz="quarter" idx="1"/>
          </p:nvPr>
        </p:nvSpPr>
        <p:spPr>
          <a:xfrm>
            <a:off x="2155298" y="9160631"/>
            <a:ext cx="20073404" cy="2782169"/>
          </a:xfrm>
          <a:prstGeom prst="rect">
            <a:avLst/>
          </a:prstGeom>
        </p:spPr>
        <p:txBody>
          <a:bodyPr anchor="ctr"/>
          <a:lstStyle>
            <a:lvl2pPr marL="914400" indent="-457200"/>
          </a:lstStyle>
          <a:p>
            <a:pPr/>
            <a:r>
              <a:t>Cross-page prefetching consists in prefetching beyond page boundaries:</a:t>
            </a:r>
          </a:p>
          <a:p>
            <a:pPr lvl="1"/>
            <a:r>
              <a:t>An address translation might be needed.</a:t>
            </a:r>
          </a:p>
        </p:txBody>
      </p:sp>
      <p:grpSp>
        <p:nvGrpSpPr>
          <p:cNvPr id="94" name="Grouper"/>
          <p:cNvGrpSpPr/>
          <p:nvPr/>
        </p:nvGrpSpPr>
        <p:grpSpPr>
          <a:xfrm>
            <a:off x="3215275" y="3408836"/>
            <a:ext cx="17953450" cy="5619415"/>
            <a:chOff x="0" y="0"/>
            <a:chExt cx="17953449" cy="5619413"/>
          </a:xfrm>
        </p:grpSpPr>
        <p:pic>
          <p:nvPicPr>
            <p:cNvPr id="92" name="vidéo-collée.png" descr="vidéo-collé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953450" cy="4923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[HPCA2025]: To Cross, or Not to Cross Pages for Prefetching?"/>
            <p:cNvSpPr txBox="1"/>
            <p:nvPr/>
          </p:nvSpPr>
          <p:spPr>
            <a:xfrm>
              <a:off x="4415188" y="5055533"/>
              <a:ext cx="9123073" cy="5638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i="1" u="sng"/>
                <a:t>[HPCA2025]</a:t>
              </a:r>
              <a:r>
                <a:t>: To Cross, or Not to Cross Pages for Prefetching?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1" grpId="2"/>
      <p:bldP build="whole" bldLvl="1" animBg="1" rev="0" advAuto="0" spid="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Impact of L1i Prefetching on TLBs</a:t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Allowing instruction prefetchs to cross page boundaries delivers higher performance…"/>
          <p:cNvSpPr txBox="1"/>
          <p:nvPr>
            <p:ph type="body" sz="quarter" idx="1"/>
          </p:nvPr>
        </p:nvSpPr>
        <p:spPr>
          <a:xfrm>
            <a:off x="2155298" y="9160631"/>
            <a:ext cx="20073404" cy="2782169"/>
          </a:xfrm>
          <a:prstGeom prst="rect">
            <a:avLst/>
          </a:prstGeom>
        </p:spPr>
        <p:txBody>
          <a:bodyPr anchor="ctr"/>
          <a:lstStyle/>
          <a:p>
            <a:pPr/>
            <a:r>
              <a:t>Allowing instruction prefetchs to cross page boundaries delivers higher performance</a:t>
            </a:r>
          </a:p>
          <a:p>
            <a:pPr/>
            <a:r>
              <a:t>The ideal scenario deliver even higher performance</a:t>
            </a:r>
          </a:p>
        </p:txBody>
      </p:sp>
      <p:sp>
        <p:nvSpPr>
          <p:cNvPr id="102" name="Addressing the cost of address translation for these prefetches can deliver additional performance."/>
          <p:cNvSpPr/>
          <p:nvPr/>
        </p:nvSpPr>
        <p:spPr>
          <a:xfrm>
            <a:off x="0" y="12652206"/>
            <a:ext cx="24384000" cy="1058053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3800">
                <a:solidFill>
                  <a:srgbClr val="000000"/>
                </a:solidFill>
              </a:defRPr>
            </a:lvl1pPr>
          </a:lstStyle>
          <a:p>
            <a:pPr/>
            <a:r>
              <a:t>Addressing the cost of address translation for these prefetches can deliver additional performance.</a:t>
            </a:r>
          </a:p>
        </p:txBody>
      </p:sp>
      <p:pic>
        <p:nvPicPr>
          <p:cNvPr id="103" name="ISCA_2026_REBUTTALS_all_prefetcher_ideal_comp_speedups.pdf" descr="ISCA_2026_REBUTTALS_all_prefetcher_ideal_comp_speedup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1382" y="2902993"/>
            <a:ext cx="22121236" cy="5468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3"/>
      <p:bldP build="p" bldLvl="1" animBg="1" rev="0" advAuto="0" spid="101" grpId="2"/>
      <p:bldP build="whole" bldLvl="1" animBg="1" rev="0" advAuto="0" spid="1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Impact of L1i Prefetching on L2C Management</a:t>
            </a:r>
          </a:p>
        </p:txBody>
      </p:sp>
      <p:sp>
        <p:nvSpPr>
          <p:cNvPr id="109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" name="We show that code lines brought by both in-page and cross-page prefetch requests incur pressure on the L2C;…"/>
          <p:cNvSpPr txBox="1"/>
          <p:nvPr>
            <p:ph type="body" sz="quarter" idx="1"/>
          </p:nvPr>
        </p:nvSpPr>
        <p:spPr>
          <a:xfrm>
            <a:off x="2155298" y="9160631"/>
            <a:ext cx="20073404" cy="2782169"/>
          </a:xfrm>
          <a:prstGeom prst="rect">
            <a:avLst/>
          </a:prstGeom>
        </p:spPr>
        <p:txBody>
          <a:bodyPr anchor="ctr"/>
          <a:lstStyle/>
          <a:p>
            <a:pPr/>
            <a:r>
              <a:t>We show that code lines brought by both in-page and cross-page prefetch requests incur pressure on the L2C;</a:t>
            </a:r>
          </a:p>
          <a:p>
            <a:pPr/>
            <a:r>
              <a:t>Appropriate management of code lines has significant performance potential.</a:t>
            </a:r>
          </a:p>
        </p:txBody>
      </p:sp>
      <p:sp>
        <p:nvSpPr>
          <p:cNvPr id="111" name="Adequate management of all lines brought by L1i prefetch requests shows higher benefits."/>
          <p:cNvSpPr/>
          <p:nvPr/>
        </p:nvSpPr>
        <p:spPr>
          <a:xfrm>
            <a:off x="0" y="12652206"/>
            <a:ext cx="24384000" cy="1058053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3800">
                <a:solidFill>
                  <a:srgbClr val="000000"/>
                </a:solidFill>
              </a:defRPr>
            </a:lvl1pPr>
          </a:lstStyle>
          <a:p>
            <a:pPr/>
            <a:r>
              <a:t>Adequate management of all lines brought by L1i prefetch requests shows higher benefits.</a:t>
            </a:r>
          </a:p>
        </p:txBody>
      </p:sp>
      <p:pic>
        <p:nvPicPr>
          <p:cNvPr id="112" name="ISCA_2026_REBUTTALS_all_prefetcher_ideal_l2c_repl_comp_speedups.pdf" descr="ISCA_2026_REBUTTALS_all_prefetcher_ideal_l2c_repl_comp_speedup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1382" y="2902993"/>
            <a:ext cx="22121236" cy="5468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0" grpId="2"/>
      <p:bldP build="whole" bldLvl="1" animBg="1" rev="0" advAuto="0" spid="111" grpId="3"/>
      <p:bldP build="whole" bldLvl="1" animBg="1" rev="0" advAuto="0" spid="1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Reuse of Prefetched Code Lines</a:t>
            </a:r>
          </a:p>
        </p:txBody>
      </p:sp>
      <p:sp>
        <p:nvSpPr>
          <p:cNvPr id="118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We analyze the reuse of code lines in the L2C;…"/>
          <p:cNvSpPr txBox="1"/>
          <p:nvPr>
            <p:ph type="body" sz="quarter" idx="1"/>
          </p:nvPr>
        </p:nvSpPr>
        <p:spPr>
          <a:xfrm>
            <a:off x="2155298" y="9160631"/>
            <a:ext cx="20073404" cy="2782169"/>
          </a:xfrm>
          <a:prstGeom prst="rect">
            <a:avLst/>
          </a:prstGeom>
        </p:spPr>
        <p:txBody>
          <a:bodyPr anchor="ctr"/>
          <a:lstStyle/>
          <a:p>
            <a:pPr/>
            <a:r>
              <a:t>We analyze the reuse of code lines in the L2C;</a:t>
            </a:r>
          </a:p>
          <a:p>
            <a:pPr/>
            <a:r>
              <a:t>A significant portion of codes lines brought by L1i Prefetch are dead on arrival;</a:t>
            </a:r>
          </a:p>
          <a:p>
            <a:pPr/>
            <a:r>
              <a:t>Other lines experience a significant amount of reuse before eviction.</a:t>
            </a:r>
          </a:p>
        </p:txBody>
      </p:sp>
      <p:sp>
        <p:nvSpPr>
          <p:cNvPr id="120" name="Lines brought by L1i prefetches experience variable reuse patterns and call for a smart policy."/>
          <p:cNvSpPr/>
          <p:nvPr/>
        </p:nvSpPr>
        <p:spPr>
          <a:xfrm>
            <a:off x="0" y="12652206"/>
            <a:ext cx="24384000" cy="1058053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3800">
                <a:solidFill>
                  <a:srgbClr val="000000"/>
                </a:solidFill>
              </a:defRPr>
            </a:lvl1pPr>
          </a:lstStyle>
          <a:p>
            <a:pPr/>
            <a:r>
              <a:t>Lines brought by L1i prefetches experience variable reuse patterns and call for a smart policy.</a:t>
            </a:r>
          </a:p>
        </p:txBody>
      </p:sp>
      <p:pic>
        <p:nvPicPr>
          <p:cNvPr id="121" name="dc_srv_combo_l1i_pf_all_prefetchers_l2c_hits.pdf" descr="dc_srv_combo_l1i_pf_all_prefetchers_l2c_hit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8914" y="2190710"/>
            <a:ext cx="20166172" cy="6893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3"/>
      <p:bldP build="whole" bldLvl="1" animBg="1" rev="0" advAuto="0" spid="121" grpId="1"/>
      <p:bldP build="p" bldLvl="1" animBg="1" rev="0" advAuto="0" spid="11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IP-CaT: A Framework to coordinate instruction prefet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defTabSz="1591055">
              <a:defRPr sz="6960"/>
            </a:lvl1pPr>
          </a:lstStyle>
          <a:p>
            <a:pPr/>
            <a:r>
              <a:t>IP-CaT: A Framework to coordinate instruction prefetching</a:t>
            </a:r>
          </a:p>
        </p:txBody>
      </p:sp>
      <p:sp>
        <p:nvSpPr>
          <p:cNvPr id="127" name="Mitigating prefetch address translation costs yields higher performance:…"/>
          <p:cNvSpPr txBox="1"/>
          <p:nvPr>
            <p:ph type="body" sz="quarter" idx="1"/>
          </p:nvPr>
        </p:nvSpPr>
        <p:spPr>
          <a:xfrm>
            <a:off x="4563583" y="3201072"/>
            <a:ext cx="18981506" cy="3155014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12700">
            <a:solidFill>
              <a:srgbClr val="000000"/>
            </a:solidFill>
          </a:ln>
        </p:spPr>
        <p:txBody>
          <a:bodyPr anchor="ctr"/>
          <a:lstStyle/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defRPr sz="3800"/>
            </a:pPr>
            <a:r>
              <a:t>Mitigating prefetch address translation costs yields higher performance:</a:t>
            </a:r>
          </a:p>
          <a:p>
            <a:pPr lvl="1" marL="762000" indent="-381000">
              <a:lnSpc>
                <a:spcPct val="100000"/>
              </a:lnSpc>
              <a:spcBef>
                <a:spcPts val="0"/>
              </a:spcBef>
              <a:buFontTx/>
              <a:defRPr sz="3800"/>
            </a:pPr>
            <a:r>
              <a:t>We introduce the </a:t>
            </a:r>
            <a:r>
              <a:rPr b="1"/>
              <a:t>tPB</a:t>
            </a:r>
            <a:r>
              <a:t> to optimize cross-page translations.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xfrm>
            <a:off x="18643600" y="130302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L1i prefetches exhibit variable reuse, requiring an intelligent policy:…"/>
          <p:cNvSpPr txBox="1"/>
          <p:nvPr/>
        </p:nvSpPr>
        <p:spPr>
          <a:xfrm>
            <a:off x="4563583" y="6718728"/>
            <a:ext cx="18981506" cy="3707580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 marL="457200" indent="-457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L1i prefetches exhibit variable reuse, requiring an intelligent policy:</a:t>
            </a:r>
          </a:p>
          <a:p>
            <a:pPr lvl="1" marL="914400" indent="-457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000000"/>
                </a:solidFill>
              </a:defRPr>
            </a:pPr>
            <a:r>
              <a:t>We propose </a:t>
            </a:r>
            <a:r>
              <a:rPr b="1"/>
              <a:t>TIPRP</a:t>
            </a:r>
            <a:r>
              <a:t> to manage L2C code lines via a variation of set-dueling</a:t>
            </a:r>
          </a:p>
        </p:txBody>
      </p:sp>
      <p:sp>
        <p:nvSpPr>
          <p:cNvPr id="130" name="We combine tPB and TIPRP in a single proposal: IP-CaT."/>
          <p:cNvSpPr/>
          <p:nvPr/>
        </p:nvSpPr>
        <p:spPr>
          <a:xfrm>
            <a:off x="0" y="12160772"/>
            <a:ext cx="24384000" cy="1576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 algn="ctr">
              <a:defRPr b="1" sz="5000">
                <a:solidFill>
                  <a:srgbClr val="000000"/>
                </a:solidFill>
              </a:defRPr>
            </a:pPr>
            <a:r>
              <a:t>We combine </a:t>
            </a:r>
            <a:r>
              <a:rPr u="sng"/>
              <a:t>tPB</a:t>
            </a:r>
            <a:r>
              <a:t> and </a:t>
            </a:r>
            <a:r>
              <a:rPr u="sng"/>
              <a:t>TIPRP</a:t>
            </a:r>
            <a:r>
              <a:t> in a single proposal: </a:t>
            </a:r>
            <a:r>
              <a:rPr u="sng"/>
              <a:t>IP-CaT</a:t>
            </a:r>
            <a:r>
              <a:t>.</a:t>
            </a:r>
          </a:p>
        </p:txBody>
      </p:sp>
      <p:sp>
        <p:nvSpPr>
          <p:cNvPr id="131" name="tPB"/>
          <p:cNvSpPr/>
          <p:nvPr/>
        </p:nvSpPr>
        <p:spPr>
          <a:xfrm>
            <a:off x="880624" y="3608908"/>
            <a:ext cx="2339342" cy="2339342"/>
          </a:xfrm>
          <a:prstGeom prst="roundRect">
            <a:avLst>
              <a:gd name="adj" fmla="val 15000"/>
            </a:avLst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tPB</a:t>
            </a:r>
          </a:p>
        </p:txBody>
      </p:sp>
      <p:sp>
        <p:nvSpPr>
          <p:cNvPr id="132" name="TIPRP"/>
          <p:cNvSpPr/>
          <p:nvPr/>
        </p:nvSpPr>
        <p:spPr>
          <a:xfrm>
            <a:off x="880624" y="7402847"/>
            <a:ext cx="2339342" cy="2339342"/>
          </a:xfrm>
          <a:prstGeom prst="roundRect">
            <a:avLst>
              <a:gd name="adj" fmla="val 15000"/>
            </a:avLst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TIPRP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ID="10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5"/>
      <p:bldP build="whole" bldLvl="1" animBg="1" rev="0" advAuto="0" spid="131" grpId="2"/>
      <p:bldP build="p" bldLvl="1" animBg="1" rev="0" advAuto="0" spid="127" grpId="1"/>
      <p:bldP build="p" bldLvl="1" animBg="1" rev="0" advAuto="0" spid="129" grpId="3"/>
      <p:bldP build="whole" bldLvl="1" animBg="1" rev="0" advAuto="0" spid="13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defTabSz="1243583">
              <a:defRPr sz="5440"/>
            </a:lvl1pPr>
          </a:lstStyle>
          <a:p>
            <a:pPr/>
            <a:r>
              <a:t>tPB: Accelerating Address Translation for Cross-Page Instruction Prefetches</a:t>
            </a:r>
          </a:p>
        </p:txBody>
      </p:sp>
      <p:sp>
        <p:nvSpPr>
          <p:cNvPr id="138" name="Numéro de diapositive"/>
          <p:cNvSpPr txBox="1"/>
          <p:nvPr>
            <p:ph type="sldNum" sz="quarter" idx="2"/>
          </p:nvPr>
        </p:nvSpPr>
        <p:spPr>
          <a:xfrm>
            <a:off x="18641871" y="13035556"/>
            <a:ext cx="5689601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The tPB is a 64-entry buffer for cross-page prefetch translations;…"/>
          <p:cNvSpPr txBox="1"/>
          <p:nvPr>
            <p:ph type="body" sz="half" idx="1"/>
          </p:nvPr>
        </p:nvSpPr>
        <p:spPr>
          <a:xfrm>
            <a:off x="11618255" y="2782091"/>
            <a:ext cx="11650532" cy="9329283"/>
          </a:xfrm>
          <a:prstGeom prst="rect">
            <a:avLst/>
          </a:prstGeom>
        </p:spPr>
        <p:txBody>
          <a:bodyPr anchor="ctr"/>
          <a:lstStyle/>
          <a:p>
            <a:pPr/>
            <a:r>
              <a:t>The tPB is a 64-entry buffer for cross-page prefetch translations;</a:t>
            </a:r>
          </a:p>
          <a:p>
            <a:pPr/>
            <a:r>
              <a:rPr b="1" u="sng"/>
              <a:t>(1)</a:t>
            </a:r>
            <a:r>
              <a:t> tPB is looked up upon a miss in iTLB and STLB:</a:t>
            </a:r>
          </a:p>
          <a:p>
            <a:pPr lvl="1" marL="914400" indent="-457200"/>
            <a:r>
              <a:rPr b="1" u="sng"/>
              <a:t>(2)</a:t>
            </a:r>
            <a:r>
              <a:t> tPB </a:t>
            </a:r>
            <a:r>
              <a:rPr b="1"/>
              <a:t>hit</a:t>
            </a:r>
            <a:r>
              <a:t>, the entry is inserted in the sTLB;</a:t>
            </a:r>
          </a:p>
          <a:p>
            <a:pPr lvl="1" marL="914400" indent="-457200"/>
            <a:r>
              <a:rPr b="1" u="sng"/>
              <a:t>(3)</a:t>
            </a:r>
            <a:r>
              <a:t> tPB </a:t>
            </a:r>
            <a:r>
              <a:rPr b="1"/>
              <a:t>miss</a:t>
            </a:r>
            <a:r>
              <a:t>, a page table walk fills the tPB, which then updates the iTLB.</a:t>
            </a:r>
          </a:p>
        </p:txBody>
      </p:sp>
      <p:pic>
        <p:nvPicPr>
          <p:cNvPr id="140" name="translation_prefetch_buffer.pdf" descr="translation_prefetch_buffe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6833" y="2647864"/>
            <a:ext cx="6951721" cy="9597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9" grpId="2"/>
      <p:bldP build="whole" bldLvl="1" animBg="1" rev="0" advAuto="0" spid="14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iseño personalizado">
  <a:themeElements>
    <a:clrScheme name="Diseño personalizado">
      <a:dk1>
        <a:srgbClr val="002060"/>
      </a:dk1>
      <a:lt1>
        <a:srgbClr val="60606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iseñ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señ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Diseño personaliz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iseñ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señ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